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8"/>
  </p:notesMasterIdLst>
  <p:sldIdLst>
    <p:sldId id="256" r:id="rId3"/>
    <p:sldId id="281" r:id="rId4"/>
    <p:sldId id="257" r:id="rId5"/>
    <p:sldId id="258" r:id="rId6"/>
    <p:sldId id="265" r:id="rId7"/>
    <p:sldId id="261" r:id="rId8"/>
    <p:sldId id="263" r:id="rId9"/>
    <p:sldId id="264" r:id="rId10"/>
    <p:sldId id="262" r:id="rId11"/>
    <p:sldId id="267" r:id="rId12"/>
    <p:sldId id="268" r:id="rId13"/>
    <p:sldId id="259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66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4" autoAdjust="0"/>
    <p:restoredTop sz="94660"/>
  </p:normalViewPr>
  <p:slideViewPr>
    <p:cSldViewPr>
      <p:cViewPr>
        <p:scale>
          <a:sx n="46" d="100"/>
          <a:sy n="46" d="100"/>
        </p:scale>
        <p:origin x="-1608" y="-1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99A44-59CC-4C3F-8BD9-001DEF7AAEB3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5D67F-3470-4876-8F44-8128B55411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1960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5D67F-3470-4876-8F44-8128B55411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1594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6D21-12D7-48A5-9C8C-4355DDA40E64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5E8A-870E-4A89-9595-EBC3E213F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5402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6D21-12D7-48A5-9C8C-4355DDA40E64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5E8A-870E-4A89-9595-EBC3E213F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537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6D21-12D7-48A5-9C8C-4355DDA40E64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5E8A-870E-4A89-9595-EBC3E213F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85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6D21-12D7-48A5-9C8C-4355DDA40E64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5E8A-870E-4A89-9595-EBC3E213F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68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6D21-12D7-48A5-9C8C-4355DDA40E64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5E8A-870E-4A89-9595-EBC3E213F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06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6D21-12D7-48A5-9C8C-4355DDA40E64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5E8A-870E-4A89-9595-EBC3E213F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59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6D21-12D7-48A5-9C8C-4355DDA40E64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5E8A-870E-4A89-9595-EBC3E213F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74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6D21-12D7-48A5-9C8C-4355DDA40E64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5E8A-870E-4A89-9595-EBC3E213F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548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6D21-12D7-48A5-9C8C-4355DDA40E64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5E8A-870E-4A89-9595-EBC3E213F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585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6D21-12D7-48A5-9C8C-4355DDA40E64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5E8A-870E-4A89-9595-EBC3E213F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908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6D21-12D7-48A5-9C8C-4355DDA40E64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5E8A-870E-4A89-9595-EBC3E213F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243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E6D21-12D7-48A5-9C8C-4355DDA40E64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35E8A-870E-4A89-9595-EBC3E213F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754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Clinical Military Psychologists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 18 </a:t>
            </a:r>
            <a:r>
              <a:rPr lang="en-US" dirty="0" err="1" smtClean="0"/>
              <a:t>Ch</a:t>
            </a:r>
            <a:r>
              <a:rPr lang="en-US" smtClean="0"/>
              <a:t> 5,6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Health 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Specifically focus on physical health conditions where behavioral factors play a primary or secondary role</a:t>
            </a:r>
          </a:p>
          <a:p>
            <a:r>
              <a:rPr lang="en-US" dirty="0" smtClean="0"/>
              <a:t>Population Health Management </a:t>
            </a:r>
          </a:p>
          <a:p>
            <a:pPr lvl="1"/>
            <a:r>
              <a:rPr lang="en-US" dirty="0" smtClean="0"/>
              <a:t>Survey health of population, provide preventative care and interventions, disease management and outcome measurement</a:t>
            </a:r>
          </a:p>
          <a:p>
            <a:pPr lvl="1"/>
            <a:r>
              <a:rPr lang="en-US" dirty="0" smtClean="0"/>
              <a:t>Primary prevention: prevent onset of a condition</a:t>
            </a:r>
          </a:p>
          <a:p>
            <a:pPr lvl="1"/>
            <a:r>
              <a:rPr lang="en-US" dirty="0" smtClean="0"/>
              <a:t>Secondary prevention: identify those at risk</a:t>
            </a:r>
          </a:p>
          <a:p>
            <a:pPr lvl="1"/>
            <a:r>
              <a:rPr lang="en-US" dirty="0" smtClean="0"/>
              <a:t>Tertiary prevention: treat symptomatic patients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1177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Health Psychologists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Post doctoral fellowship training 1-2 </a:t>
            </a:r>
            <a:r>
              <a:rPr lang="en-US" dirty="0" smtClean="0"/>
              <a:t>years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assessment/management </a:t>
            </a:r>
            <a:r>
              <a:rPr lang="en-US" dirty="0"/>
              <a:t>of chronic disease and illness</a:t>
            </a:r>
          </a:p>
          <a:p>
            <a:pPr lvl="1"/>
            <a:r>
              <a:rPr lang="en-US" dirty="0"/>
              <a:t>Health maintenance via prevention</a:t>
            </a:r>
          </a:p>
          <a:p>
            <a:pPr lvl="1"/>
            <a:r>
              <a:rPr lang="en-US" dirty="0"/>
              <a:t>Evaluate intervention effectiveness</a:t>
            </a:r>
          </a:p>
          <a:p>
            <a:pPr lvl="1"/>
            <a:r>
              <a:rPr lang="en-US" dirty="0"/>
              <a:t>Interdisciplinary collaboration</a:t>
            </a:r>
          </a:p>
          <a:p>
            <a:pPr lvl="1"/>
            <a:r>
              <a:rPr lang="en-US" dirty="0"/>
              <a:t>Disease management team development</a:t>
            </a:r>
          </a:p>
          <a:p>
            <a:pPr lvl="1"/>
            <a:r>
              <a:rPr lang="en-US" dirty="0"/>
              <a:t>Develop a population health approach</a:t>
            </a:r>
          </a:p>
          <a:p>
            <a:pPr lvl="1"/>
            <a:r>
              <a:rPr lang="en-US" dirty="0"/>
              <a:t>Conduct applied clinical research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Job code identifier</a:t>
            </a:r>
          </a:p>
          <a:p>
            <a:r>
              <a:rPr lang="en-US" dirty="0" smtClean="0"/>
              <a:t>Primarily assigned to big military medical facilities</a:t>
            </a:r>
          </a:p>
          <a:p>
            <a:r>
              <a:rPr lang="en-US" dirty="0" smtClean="0"/>
              <a:t>AF is a major post doc fellowship training site</a:t>
            </a:r>
          </a:p>
          <a:p>
            <a:r>
              <a:rPr lang="en-US" dirty="0" smtClean="0"/>
              <a:t>Biofeedback certification</a:t>
            </a:r>
          </a:p>
          <a:p>
            <a:r>
              <a:rPr lang="en-US" dirty="0" smtClean="0"/>
              <a:t>Provide:</a:t>
            </a:r>
          </a:p>
          <a:p>
            <a:pPr lvl="1"/>
            <a:r>
              <a:rPr lang="en-US" dirty="0" smtClean="0"/>
              <a:t>Tobacco cessation, weight management, chronic pain management, insomnia management,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0978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 year post doc fellowship </a:t>
            </a:r>
          </a:p>
          <a:p>
            <a:r>
              <a:rPr lang="en-US" dirty="0" smtClean="0"/>
              <a:t>Focused on brain-behavior relationships</a:t>
            </a:r>
            <a:endParaRPr lang="en-US" dirty="0"/>
          </a:p>
          <a:p>
            <a:r>
              <a:rPr lang="en-US" dirty="0" smtClean="0"/>
              <a:t>Evaluate members of their service based on the regulations for that service</a:t>
            </a:r>
          </a:p>
          <a:p>
            <a:pPr lvl="1"/>
            <a:r>
              <a:rPr lang="en-US" dirty="0" smtClean="0"/>
              <a:t>Army and AF have different regulations when it comes to aviators and medication</a:t>
            </a:r>
            <a:endParaRPr lang="en-US" dirty="0"/>
          </a:p>
          <a:p>
            <a:r>
              <a:rPr lang="en-US" dirty="0" smtClean="0"/>
              <a:t>Job code </a:t>
            </a:r>
            <a:r>
              <a:rPr lang="en-US" dirty="0" err="1" smtClean="0"/>
              <a:t>specifier</a:t>
            </a:r>
            <a:endParaRPr lang="en-US" dirty="0" smtClean="0"/>
          </a:p>
          <a:p>
            <a:r>
              <a:rPr lang="en-US" dirty="0" smtClean="0"/>
              <a:t>Most frequently placed in larger military medical facilities</a:t>
            </a:r>
          </a:p>
        </p:txBody>
      </p:sp>
    </p:spTree>
    <p:extLst>
      <p:ext uri="{BB962C8B-B14F-4D97-AF65-F5344CB8AC3E}">
        <p14:creationId xmlns:p14="http://schemas.microsoft.com/office/powerpoint/2010/main" xmlns="" val="2249385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Differs from civilian neuropsychology</a:t>
            </a:r>
          </a:p>
          <a:p>
            <a:pPr lvl="1"/>
            <a:r>
              <a:rPr lang="en-US" dirty="0" smtClean="0"/>
              <a:t>Readily available baseline assessment data for most mil members</a:t>
            </a:r>
          </a:p>
          <a:p>
            <a:pPr lvl="2"/>
            <a:r>
              <a:rPr lang="en-US" dirty="0" smtClean="0"/>
              <a:t>ASVAB</a:t>
            </a:r>
          </a:p>
          <a:p>
            <a:pPr lvl="2"/>
            <a:r>
              <a:rPr lang="en-US" dirty="0" smtClean="0"/>
              <a:t>AFOQT</a:t>
            </a:r>
          </a:p>
          <a:p>
            <a:pPr lvl="2"/>
            <a:r>
              <a:rPr lang="en-US" dirty="0" smtClean="0"/>
              <a:t>Service member records</a:t>
            </a:r>
          </a:p>
          <a:p>
            <a:pPr lvl="1"/>
            <a:r>
              <a:rPr lang="en-US" dirty="0" err="1" smtClean="0"/>
              <a:t>Neuropsych</a:t>
            </a:r>
            <a:r>
              <a:rPr lang="en-US" dirty="0" smtClean="0"/>
              <a:t> measures developed for specific military populations (i.e., Armstrong Laboratory Aviator Personality Survey)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5569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Fitness for Duty Evaluations</a:t>
            </a:r>
          </a:p>
          <a:p>
            <a:pPr lvl="1"/>
            <a:r>
              <a:rPr lang="en-US" dirty="0" smtClean="0"/>
              <a:t>Assess type, level, an prognosis of neurological impairment</a:t>
            </a:r>
          </a:p>
          <a:p>
            <a:pPr lvl="1"/>
            <a:r>
              <a:rPr lang="en-US" dirty="0" smtClean="0"/>
              <a:t>Traumatic Brain Injury</a:t>
            </a:r>
          </a:p>
          <a:p>
            <a:pPr lvl="2"/>
            <a:r>
              <a:rPr lang="en-US" dirty="0" smtClean="0"/>
              <a:t>Mil </a:t>
            </a:r>
            <a:r>
              <a:rPr lang="en-US" dirty="0" err="1" smtClean="0"/>
              <a:t>mbrs</a:t>
            </a:r>
            <a:r>
              <a:rPr lang="en-US" dirty="0" smtClean="0"/>
              <a:t> at high risk due to training, environment, and combat</a:t>
            </a:r>
          </a:p>
          <a:p>
            <a:pPr lvl="2"/>
            <a:r>
              <a:rPr lang="en-US" dirty="0" smtClean="0"/>
              <a:t>Cognitive, emotional, behavioral, physical deficits</a:t>
            </a:r>
          </a:p>
          <a:p>
            <a:pPr lvl="2"/>
            <a:r>
              <a:rPr lang="en-US" dirty="0" smtClean="0"/>
              <a:t>Significantly impact knowledge, skills, and abilities required of technical jobs in military</a:t>
            </a:r>
          </a:p>
          <a:p>
            <a:pPr lvl="2"/>
            <a:r>
              <a:rPr lang="en-US" dirty="0" smtClean="0"/>
              <a:t>In combat concussive blasts more common than penetrating ones and cause cerebral damage but are more difficult to identify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8320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Medevac process from theater to Continental US (CONUS):</a:t>
            </a:r>
          </a:p>
          <a:p>
            <a:pPr lvl="2"/>
            <a:r>
              <a:rPr lang="en-US" dirty="0" smtClean="0"/>
              <a:t>Injury on battlefield</a:t>
            </a:r>
          </a:p>
          <a:p>
            <a:pPr lvl="2"/>
            <a:r>
              <a:rPr lang="en-US" dirty="0" smtClean="0"/>
              <a:t>Self Aid and Buddy Care on battlefield</a:t>
            </a:r>
          </a:p>
          <a:p>
            <a:pPr lvl="2"/>
            <a:r>
              <a:rPr lang="en-US" dirty="0" smtClean="0"/>
              <a:t>Rapid medical response by medical technicians</a:t>
            </a:r>
          </a:p>
          <a:p>
            <a:pPr lvl="2"/>
            <a:r>
              <a:rPr lang="en-US" dirty="0" smtClean="0"/>
              <a:t>Battlefield hospital care stabilizes member</a:t>
            </a:r>
          </a:p>
          <a:p>
            <a:pPr lvl="2"/>
            <a:r>
              <a:rPr lang="en-US" dirty="0" err="1" smtClean="0"/>
              <a:t>Aerovac</a:t>
            </a:r>
            <a:r>
              <a:rPr lang="en-US" dirty="0" smtClean="0"/>
              <a:t> to </a:t>
            </a:r>
            <a:r>
              <a:rPr lang="en-US" dirty="0" err="1" smtClean="0"/>
              <a:t>Landstuhl</a:t>
            </a:r>
            <a:r>
              <a:rPr lang="en-US" dirty="0" smtClean="0"/>
              <a:t> Regional Medical Center in Germany for further care</a:t>
            </a:r>
          </a:p>
          <a:p>
            <a:pPr lvl="2"/>
            <a:r>
              <a:rPr lang="en-US" dirty="0" smtClean="0"/>
              <a:t>Transfer to CONUS military/VA medical center</a:t>
            </a:r>
          </a:p>
          <a:p>
            <a:pPr lvl="2"/>
            <a:r>
              <a:rPr lang="en-US" dirty="0" smtClean="0"/>
              <a:t>Defense Veterans Brain Injury Center (DVBIC) for specific treatment and rehabilitation for TBI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3705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Attention Deficit Hyperactivity Disorder &amp; Learning Disorders</a:t>
            </a:r>
          </a:p>
          <a:p>
            <a:pPr lvl="2"/>
            <a:r>
              <a:rPr lang="en-US" dirty="0" smtClean="0"/>
              <a:t>No entry to military service w/history of ADHD, unsatisfactory academic performance and /or current NEED for medication</a:t>
            </a:r>
          </a:p>
          <a:p>
            <a:pPr lvl="2"/>
            <a:r>
              <a:rPr lang="en-US" dirty="0" smtClean="0"/>
              <a:t>If diagnosis made after member is in military,  retention in service possible only if symptoms do not interfere with ability to do job</a:t>
            </a:r>
          </a:p>
          <a:p>
            <a:pPr lvl="2"/>
            <a:r>
              <a:rPr lang="en-US" dirty="0" smtClean="0"/>
              <a:t>Accommodations are not possible in military environment</a:t>
            </a:r>
          </a:p>
          <a:p>
            <a:pPr lvl="2"/>
            <a:r>
              <a:rPr lang="en-US" dirty="0" smtClean="0"/>
              <a:t>Inability to perform results in an administrative discharge as opposed to a medical discharge</a:t>
            </a:r>
          </a:p>
        </p:txBody>
      </p:sp>
    </p:spTree>
    <p:extLst>
      <p:ext uri="{BB962C8B-B14F-4D97-AF65-F5344CB8AC3E}">
        <p14:creationId xmlns:p14="http://schemas.microsoft.com/office/powerpoint/2010/main" xmlns="" val="3552512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 Aerospace Neuropsychology</a:t>
            </a:r>
          </a:p>
          <a:p>
            <a:pPr lvl="1"/>
            <a:r>
              <a:rPr lang="en-US" dirty="0" smtClean="0"/>
              <a:t>Branch of clinical </a:t>
            </a:r>
            <a:r>
              <a:rPr lang="en-US" dirty="0" err="1" smtClean="0"/>
              <a:t>neuropsych</a:t>
            </a:r>
            <a:r>
              <a:rPr lang="en-US" dirty="0" smtClean="0"/>
              <a:t> managing assessment, selection, and disposition of military and NASA members on flying status</a:t>
            </a:r>
          </a:p>
          <a:p>
            <a:pPr lvl="1"/>
            <a:r>
              <a:rPr lang="en-US" dirty="0" smtClean="0"/>
              <a:t>Integrates clinical-, aviation-, and </a:t>
            </a:r>
            <a:r>
              <a:rPr lang="en-US" dirty="0" err="1" smtClean="0"/>
              <a:t>neuro</a:t>
            </a:r>
            <a:r>
              <a:rPr lang="en-US" dirty="0" smtClean="0"/>
              <a:t>-psych</a:t>
            </a:r>
          </a:p>
          <a:p>
            <a:pPr lvl="1"/>
            <a:r>
              <a:rPr lang="en-US" dirty="0" smtClean="0"/>
              <a:t>90% of air mishaps are due to human factors</a:t>
            </a:r>
          </a:p>
          <a:p>
            <a:pPr lvl="1"/>
            <a:r>
              <a:rPr lang="en-US" dirty="0" smtClean="0"/>
              <a:t>Must assess and integrate interplay of cognitive, information processing, sleep/fatigue, stress, ergonomics, toxicity, personality factors on flying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452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AF School of Aerospace Medicine inaugurated by President Kennedy the day before his assassination at Brooks AFB in San Antonio now moved to Wright Patterson AFB, OH</a:t>
            </a:r>
          </a:p>
          <a:p>
            <a:pPr lvl="1"/>
            <a:r>
              <a:rPr lang="en-US" dirty="0" smtClean="0"/>
              <a:t>Also address issues like airsickness, gravity loss of consciousness, hypoxia, mishap investigation, human factors research, stress reactions to flying, motivation to fly, air traffic control, reverse malingerers</a:t>
            </a:r>
          </a:p>
        </p:txBody>
      </p:sp>
    </p:spTree>
    <p:extLst>
      <p:ext uri="{BB962C8B-B14F-4D97-AF65-F5344CB8AC3E}">
        <p14:creationId xmlns:p14="http://schemas.microsoft.com/office/powerpoint/2010/main" xmlns="" val="2112663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/>
              <a:t>Multidimensional Aptitude Battery (MAB-II) </a:t>
            </a:r>
          </a:p>
          <a:p>
            <a:pPr lvl="1"/>
            <a:r>
              <a:rPr lang="en-US" dirty="0"/>
              <a:t>Different norms for pilots, (look at drop in performance as opposed to impairment defined by regular norms on measures like IQ)</a:t>
            </a:r>
          </a:p>
          <a:p>
            <a:pPr lvl="1"/>
            <a:r>
              <a:rPr lang="en-US" dirty="0" smtClean="0"/>
              <a:t>FS IQ=120.8, SD=8.2, </a:t>
            </a:r>
          </a:p>
          <a:p>
            <a:pPr lvl="1"/>
            <a:r>
              <a:rPr lang="en-US" dirty="0" smtClean="0"/>
              <a:t>Impaired performance is 2 SDs below mean</a:t>
            </a:r>
          </a:p>
          <a:p>
            <a:pPr lvl="2"/>
            <a:r>
              <a:rPr lang="en-US" dirty="0" err="1" smtClean="0"/>
              <a:t>Avg</a:t>
            </a:r>
            <a:r>
              <a:rPr lang="en-US" dirty="0" smtClean="0"/>
              <a:t> IQ is actually an impairment for pilots</a:t>
            </a:r>
          </a:p>
        </p:txBody>
      </p:sp>
    </p:spTree>
    <p:extLst>
      <p:ext uri="{BB962C8B-B14F-4D97-AF65-F5344CB8AC3E}">
        <p14:creationId xmlns:p14="http://schemas.microsoft.com/office/powerpoint/2010/main" xmlns="" val="123998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Disclaimer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Information and opinions expressed by </a:t>
            </a:r>
            <a:r>
              <a:rPr lang="en-US" dirty="0" err="1"/>
              <a:t>Maj</a:t>
            </a:r>
            <a:r>
              <a:rPr lang="en-US" dirty="0"/>
              <a:t> Dhillon and other military/government employees providing lectures are not intended/should not be taken as representing the policies and views of the Department of Defense, its component services, or the US Government.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3394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MicroCog</a:t>
            </a:r>
            <a:r>
              <a:rPr lang="en-US" dirty="0"/>
              <a:t>-Generalizes well to common </a:t>
            </a:r>
            <a:r>
              <a:rPr lang="en-US" dirty="0" err="1"/>
              <a:t>neuropsych</a:t>
            </a:r>
            <a:r>
              <a:rPr lang="en-US" dirty="0"/>
              <a:t> </a:t>
            </a:r>
            <a:r>
              <a:rPr lang="en-US" dirty="0" smtClean="0"/>
              <a:t>conditions</a:t>
            </a:r>
          </a:p>
          <a:p>
            <a:pPr lvl="1"/>
            <a:r>
              <a:rPr lang="en-US" dirty="0" smtClean="0"/>
              <a:t>Reaction Time and Information Processing Speeds are especially important in assessing high performance aircraft pilots</a:t>
            </a:r>
          </a:p>
          <a:p>
            <a:r>
              <a:rPr lang="en-US" dirty="0" smtClean="0"/>
              <a:t>Armstrong Laboratory Aviator Personality Survey</a:t>
            </a:r>
          </a:p>
          <a:p>
            <a:pPr lvl="1"/>
            <a:r>
              <a:rPr lang="en-US" dirty="0" smtClean="0"/>
              <a:t>Produced and standardized by AF gives profile of flyers in Personality, Psychopathology, and Crew Interaction domains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1222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NEO PI-R Personality measure on 5 factors</a:t>
            </a:r>
          </a:p>
          <a:p>
            <a:pPr lvl="1"/>
            <a:r>
              <a:rPr lang="en-US" dirty="0" smtClean="0"/>
              <a:t>Neuroticism (low), Extraversion (high), Openness (middle), Agreeableness (low), and Conscientiousness (high)</a:t>
            </a:r>
          </a:p>
          <a:p>
            <a:pPr lvl="1"/>
            <a:endParaRPr lang="en-US" dirty="0"/>
          </a:p>
          <a:p>
            <a:r>
              <a:rPr lang="en-US" dirty="0" smtClean="0"/>
              <a:t>Critical components of aviator </a:t>
            </a:r>
            <a:r>
              <a:rPr lang="en-US" dirty="0" err="1" smtClean="0"/>
              <a:t>neuropsych</a:t>
            </a:r>
            <a:r>
              <a:rPr lang="en-US" dirty="0" smtClean="0"/>
              <a:t> assessment: speed/accuracy; attention/ concentration; vigilance</a:t>
            </a:r>
            <a:r>
              <a:rPr lang="en-US" dirty="0"/>
              <a:t>;</a:t>
            </a:r>
            <a:r>
              <a:rPr lang="en-US" dirty="0" smtClean="0"/>
              <a:t> memory; working memory; auditory, spatial, and kinesthetic processing; new learning; multi-tasking; cognitive flexibility, problem solving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578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Aviator profiles</a:t>
            </a:r>
          </a:p>
          <a:p>
            <a:pPr lvl="1"/>
            <a:r>
              <a:rPr lang="en-US" dirty="0" smtClean="0"/>
              <a:t>The Right Stuff—fighter pilot: aggressive, dominant, exhibitionistic, impulsive, playful</a:t>
            </a:r>
          </a:p>
          <a:p>
            <a:pPr lvl="1"/>
            <a:r>
              <a:rPr lang="en-US" dirty="0" smtClean="0"/>
              <a:t>The Company Man—transport pilot: high achievement, endurance, affiliation, and orderliness</a:t>
            </a:r>
          </a:p>
          <a:p>
            <a:pPr lvl="1"/>
            <a:r>
              <a:rPr lang="en-US" dirty="0" smtClean="0"/>
              <a:t>The Wrong Stuff—low exhibition, understanding, affiliation, and orderliness</a:t>
            </a:r>
          </a:p>
          <a:p>
            <a:pPr lvl="1"/>
            <a:r>
              <a:rPr lang="en-US" dirty="0" smtClean="0"/>
              <a:t>High somatization due to high defensiveness and denial of psychological problems</a:t>
            </a:r>
          </a:p>
          <a:p>
            <a:pPr lvl="1"/>
            <a:r>
              <a:rPr lang="en-US" dirty="0" smtClean="0"/>
              <a:t>Most pilots are RTD due to high resiliency and achievement orientation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235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AF Mental Health Techs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</a:t>
            </a:r>
            <a:r>
              <a:rPr lang="en-US" dirty="0"/>
              <a:t>AFMAN 36-2108, 4Cs are supposed to be able to: Support MH </a:t>
            </a:r>
            <a:r>
              <a:rPr lang="en-US" dirty="0" err="1"/>
              <a:t>svcs</a:t>
            </a:r>
            <a:r>
              <a:rPr lang="en-US" dirty="0"/>
              <a:t> in psychiatry, psychology, social work, FAP, ADAPT, &amp; MHC.</a:t>
            </a:r>
          </a:p>
          <a:p>
            <a:r>
              <a:rPr lang="en-US" dirty="0"/>
              <a:t>Assist pro-staff w DEVELOPING &amp; IMPLEMENTING </a:t>
            </a:r>
            <a:r>
              <a:rPr lang="en-US" dirty="0" err="1"/>
              <a:t>tx</a:t>
            </a:r>
            <a:r>
              <a:rPr lang="en-US" dirty="0"/>
              <a:t> plans.</a:t>
            </a:r>
          </a:p>
          <a:p>
            <a:r>
              <a:rPr lang="en-US" dirty="0"/>
              <a:t>PERFORMS specified MH </a:t>
            </a:r>
            <a:r>
              <a:rPr lang="en-US" dirty="0" err="1"/>
              <a:t>tx</a:t>
            </a:r>
            <a:r>
              <a:rPr lang="en-US" dirty="0"/>
              <a:t>.</a:t>
            </a:r>
          </a:p>
          <a:p>
            <a:r>
              <a:rPr lang="en-US" dirty="0"/>
              <a:t>REPORTS &amp; DOCUMENTS </a:t>
            </a:r>
            <a:r>
              <a:rPr lang="en-US" dirty="0" err="1"/>
              <a:t>pt</a:t>
            </a:r>
            <a:r>
              <a:rPr lang="en-US" dirty="0"/>
              <a:t> care.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8499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Mental Health Techs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Conduct/assist </a:t>
            </a:r>
            <a:r>
              <a:rPr lang="en-US" dirty="0"/>
              <a:t>in individual &amp; group </a:t>
            </a:r>
            <a:r>
              <a:rPr lang="en-US" dirty="0" err="1"/>
              <a:t>tx</a:t>
            </a:r>
            <a:r>
              <a:rPr lang="en-US" dirty="0"/>
              <a:t>.</a:t>
            </a:r>
          </a:p>
          <a:p>
            <a:r>
              <a:rPr lang="en-US" dirty="0" smtClean="0"/>
              <a:t>Perform initial, basic, </a:t>
            </a:r>
            <a:r>
              <a:rPr lang="en-US" dirty="0"/>
              <a:t>&amp; standard psych assessment, clinical interviewing, MSEs</a:t>
            </a:r>
          </a:p>
          <a:p>
            <a:r>
              <a:rPr lang="en-US" dirty="0" smtClean="0"/>
              <a:t>Assist in</a:t>
            </a:r>
            <a:r>
              <a:rPr lang="en-US" dirty="0"/>
              <a:t>: dx, </a:t>
            </a:r>
            <a:r>
              <a:rPr lang="en-US" dirty="0" err="1"/>
              <a:t>tx</a:t>
            </a:r>
            <a:r>
              <a:rPr lang="en-US" dirty="0"/>
              <a:t>, </a:t>
            </a:r>
            <a:r>
              <a:rPr lang="en-US" dirty="0" err="1"/>
              <a:t>pt</a:t>
            </a:r>
            <a:r>
              <a:rPr lang="en-US" dirty="0"/>
              <a:t> </a:t>
            </a:r>
            <a:r>
              <a:rPr lang="en-US" dirty="0" smtClean="0"/>
              <a:t>education, </a:t>
            </a:r>
            <a:r>
              <a:rPr lang="en-US" dirty="0"/>
              <a:t>&amp; disposition planning.</a:t>
            </a:r>
          </a:p>
          <a:p>
            <a:r>
              <a:rPr lang="en-US" dirty="0"/>
              <a:t>Observe, monitor, record, &amp; </a:t>
            </a:r>
            <a:r>
              <a:rPr lang="en-US" dirty="0" smtClean="0"/>
              <a:t>report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/>
              <a:t>progress.</a:t>
            </a:r>
          </a:p>
          <a:p>
            <a:r>
              <a:rPr lang="en-US" dirty="0"/>
              <a:t>Assist in or </a:t>
            </a:r>
            <a:r>
              <a:rPr lang="en-US" dirty="0" smtClean="0"/>
              <a:t>arrange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/>
              <a:t>referral to public, private or mil community agencies.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0334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Mental Health Techs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Training</a:t>
            </a:r>
            <a:endParaRPr lang="en-US" dirty="0"/>
          </a:p>
          <a:p>
            <a:pPr lvl="1"/>
            <a:r>
              <a:rPr lang="en-US" dirty="0"/>
              <a:t>Tech </a:t>
            </a:r>
            <a:r>
              <a:rPr lang="en-US" dirty="0" smtClean="0"/>
              <a:t>School--</a:t>
            </a:r>
            <a:r>
              <a:rPr lang="en-US" dirty="0"/>
              <a:t>MH Apprentice</a:t>
            </a:r>
            <a:r>
              <a:rPr lang="en-US" dirty="0" smtClean="0"/>
              <a:t>:</a:t>
            </a:r>
          </a:p>
          <a:p>
            <a:pPr lvl="1"/>
            <a:r>
              <a:rPr lang="en-US" sz="3200" dirty="0" smtClean="0"/>
              <a:t>3 </a:t>
            </a:r>
            <a:r>
              <a:rPr lang="en-US" sz="3200" dirty="0" err="1"/>
              <a:t>mos</a:t>
            </a:r>
            <a:r>
              <a:rPr lang="en-US" sz="3200" dirty="0"/>
              <a:t> training DSM-IV-TR diagnostic criteria</a:t>
            </a:r>
          </a:p>
          <a:p>
            <a:pPr lvl="1"/>
            <a:r>
              <a:rPr lang="en-US" dirty="0"/>
              <a:t>How to do an intake interview</a:t>
            </a:r>
          </a:p>
          <a:p>
            <a:pPr lvl="1"/>
            <a:r>
              <a:rPr lang="en-US" dirty="0"/>
              <a:t>Operations of MH </a:t>
            </a:r>
            <a:r>
              <a:rPr lang="en-US" dirty="0" smtClean="0"/>
              <a:t>elements</a:t>
            </a:r>
            <a:endParaRPr lang="en-US" dirty="0"/>
          </a:p>
          <a:p>
            <a:r>
              <a:rPr lang="en-US" dirty="0"/>
              <a:t>EXPERIENCE to </a:t>
            </a:r>
            <a:r>
              <a:rPr lang="en-US" dirty="0" smtClean="0"/>
              <a:t>obtain--</a:t>
            </a:r>
            <a:r>
              <a:rPr lang="en-US" dirty="0"/>
              <a:t>MH Journeyman: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dministering</a:t>
            </a:r>
            <a:r>
              <a:rPr lang="en-US" dirty="0"/>
              <a:t>, scoring &amp; reporting psych testing;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nterviewing </a:t>
            </a:r>
            <a:r>
              <a:rPr lang="en-US" dirty="0" err="1"/>
              <a:t>pts</a:t>
            </a:r>
            <a:r>
              <a:rPr lang="en-US" dirty="0"/>
              <a:t> for </a:t>
            </a:r>
            <a:r>
              <a:rPr lang="en-US" dirty="0" err="1" smtClean="0"/>
              <a:t>biopsychosocial</a:t>
            </a:r>
            <a:r>
              <a:rPr lang="en-US" dirty="0" smtClean="0"/>
              <a:t> </a:t>
            </a:r>
            <a:r>
              <a:rPr lang="en-US" dirty="0" err="1" smtClean="0"/>
              <a:t>hx</a:t>
            </a:r>
            <a:r>
              <a:rPr lang="en-US" dirty="0"/>
              <a:t>&amp; personal info; </a:t>
            </a:r>
          </a:p>
          <a:p>
            <a:pPr lvl="1"/>
            <a:r>
              <a:rPr lang="en-US" dirty="0"/>
              <a:t>ASSISTING pro staff to carry out prescribed </a:t>
            </a:r>
            <a:r>
              <a:rPr lang="en-US" dirty="0" err="1" smtClean="0"/>
              <a:t>tx</a:t>
            </a:r>
            <a:r>
              <a:rPr lang="en-US" dirty="0" smtClean="0"/>
              <a:t> plan</a:t>
            </a:r>
            <a:endParaRPr lang="en-US" dirty="0"/>
          </a:p>
          <a:p>
            <a:r>
              <a:rPr lang="en-US" dirty="0"/>
              <a:t>EXPERIENCE to </a:t>
            </a:r>
            <a:r>
              <a:rPr lang="en-US" dirty="0" smtClean="0"/>
              <a:t>obtain--</a:t>
            </a:r>
            <a:r>
              <a:rPr lang="en-US" dirty="0"/>
              <a:t>MH Craftsman</a:t>
            </a:r>
            <a:r>
              <a:rPr lang="en-US" dirty="0" smtClean="0"/>
              <a:t>:</a:t>
            </a:r>
          </a:p>
          <a:p>
            <a:pPr lvl="1"/>
            <a:r>
              <a:rPr lang="en-US" sz="2900" dirty="0" smtClean="0"/>
              <a:t>Conducting </a:t>
            </a:r>
            <a:r>
              <a:rPr lang="en-US" sz="2900" dirty="0"/>
              <a:t>briefings.</a:t>
            </a:r>
          </a:p>
          <a:p>
            <a:pPr lvl="1"/>
            <a:r>
              <a:rPr lang="en-US" dirty="0"/>
              <a:t>Performing or supervising Psych assessment.</a:t>
            </a:r>
          </a:p>
          <a:p>
            <a:pPr lvl="1"/>
            <a:r>
              <a:rPr lang="en-US" dirty="0"/>
              <a:t>Interviewing </a:t>
            </a:r>
            <a:r>
              <a:rPr lang="en-US" dirty="0" err="1"/>
              <a:t>pts</a:t>
            </a:r>
            <a:r>
              <a:rPr lang="en-US" dirty="0"/>
              <a:t> and assisting in </a:t>
            </a:r>
            <a:r>
              <a:rPr lang="en-US" dirty="0" err="1" smtClean="0"/>
              <a:t>tx</a:t>
            </a:r>
            <a:r>
              <a:rPr lang="en-US" dirty="0" smtClean="0"/>
              <a:t> or </a:t>
            </a:r>
            <a:r>
              <a:rPr lang="en-US" dirty="0"/>
              <a:t>substance abuse prevention &amp; </a:t>
            </a:r>
            <a:r>
              <a:rPr lang="en-US" dirty="0" smtClean="0"/>
              <a:t>counseling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318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Clinical  Psychologists</a:t>
            </a:r>
          </a:p>
          <a:p>
            <a:r>
              <a:rPr lang="en-US" dirty="0" smtClean="0"/>
              <a:t>Pediatric Psychologists</a:t>
            </a:r>
          </a:p>
          <a:p>
            <a:r>
              <a:rPr lang="en-US" dirty="0" smtClean="0"/>
              <a:t>Forensic Psychologists</a:t>
            </a:r>
          </a:p>
          <a:p>
            <a:r>
              <a:rPr lang="en-US" dirty="0" smtClean="0"/>
              <a:t>Prescribing Psychologists</a:t>
            </a:r>
          </a:p>
          <a:p>
            <a:r>
              <a:rPr lang="en-US" dirty="0" smtClean="0"/>
              <a:t>Behavioral Health Consultants</a:t>
            </a:r>
          </a:p>
          <a:p>
            <a:r>
              <a:rPr lang="en-US" dirty="0" smtClean="0"/>
              <a:t>Clinical Health Psychologists</a:t>
            </a:r>
          </a:p>
          <a:p>
            <a:r>
              <a:rPr lang="en-US" dirty="0" smtClean="0"/>
              <a:t>Neuropsychologists</a:t>
            </a:r>
          </a:p>
          <a:p>
            <a:r>
              <a:rPr lang="en-US" dirty="0" smtClean="0"/>
              <a:t>Military Mental </a:t>
            </a:r>
            <a:r>
              <a:rPr lang="en-US" smtClean="0"/>
              <a:t>Health Technicians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7656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Doctoral Level</a:t>
            </a:r>
          </a:p>
          <a:p>
            <a:r>
              <a:rPr lang="en-US" dirty="0" smtClean="0"/>
              <a:t>American Psychological Association (APA) accredited program</a:t>
            </a:r>
          </a:p>
          <a:p>
            <a:r>
              <a:rPr lang="en-US" dirty="0" smtClean="0"/>
              <a:t>Pathway:</a:t>
            </a:r>
          </a:p>
          <a:p>
            <a:pPr lvl="1"/>
            <a:r>
              <a:rPr lang="en-US" dirty="0" smtClean="0"/>
              <a:t>APA internship</a:t>
            </a:r>
          </a:p>
          <a:p>
            <a:pPr lvl="1"/>
            <a:r>
              <a:rPr lang="en-US" dirty="0" smtClean="0"/>
              <a:t>Direct accession </a:t>
            </a:r>
          </a:p>
          <a:p>
            <a:r>
              <a:rPr lang="en-US" dirty="0" smtClean="0"/>
              <a:t>Retention bonus</a:t>
            </a:r>
          </a:p>
          <a:p>
            <a:r>
              <a:rPr lang="en-US" dirty="0" smtClean="0"/>
              <a:t>Board Certification Bonus</a:t>
            </a:r>
          </a:p>
          <a:p>
            <a:r>
              <a:rPr lang="en-US" dirty="0" smtClean="0"/>
              <a:t>Licensed in any state</a:t>
            </a:r>
          </a:p>
          <a:p>
            <a:r>
              <a:rPr lang="en-US" dirty="0" smtClean="0"/>
              <a:t>Must be able to do any job, anywhere, </a:t>
            </a:r>
            <a:r>
              <a:rPr lang="en-US" smtClean="0"/>
              <a:t>with anyone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723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clinical but completed post doctoral fellowship in child psychology</a:t>
            </a:r>
          </a:p>
          <a:p>
            <a:r>
              <a:rPr lang="en-US" dirty="0" err="1" smtClean="0"/>
              <a:t>Specifier</a:t>
            </a:r>
            <a:r>
              <a:rPr lang="en-US" dirty="0" smtClean="0"/>
              <a:t> on job code </a:t>
            </a:r>
            <a:r>
              <a:rPr lang="en-US" dirty="0"/>
              <a:t>designating specialty </a:t>
            </a:r>
            <a:endParaRPr lang="en-US" dirty="0" smtClean="0"/>
          </a:p>
          <a:p>
            <a:r>
              <a:rPr lang="en-US" dirty="0" smtClean="0"/>
              <a:t>Highly sought for overseas assignments and stateside big military medical facilities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3364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Same as clinical but completed post doctoral fellowship in forensic psychology</a:t>
            </a:r>
          </a:p>
          <a:p>
            <a:r>
              <a:rPr lang="en-US" dirty="0" smtClean="0"/>
              <a:t>Fellowship can include working with criminal investigation arm of their service</a:t>
            </a:r>
          </a:p>
          <a:p>
            <a:r>
              <a:rPr lang="en-US" dirty="0" smtClean="0"/>
              <a:t>Testify as expert witness in UCMJ cases</a:t>
            </a:r>
          </a:p>
          <a:p>
            <a:pPr lvl="1"/>
            <a:r>
              <a:rPr lang="en-US" dirty="0" smtClean="0"/>
              <a:t>Mental status during criminal act, capacity to understand and participate in proceedings, opinion on insanity defense, etc.</a:t>
            </a:r>
          </a:p>
          <a:p>
            <a:r>
              <a:rPr lang="en-US" dirty="0" smtClean="0"/>
              <a:t>Conduct evaluations for UCMJ cases</a:t>
            </a:r>
          </a:p>
          <a:p>
            <a:r>
              <a:rPr lang="en-US" dirty="0" smtClean="0"/>
              <a:t>Job code </a:t>
            </a:r>
            <a:r>
              <a:rPr lang="en-US" dirty="0" err="1" smtClean="0"/>
              <a:t>specifier</a:t>
            </a:r>
            <a:r>
              <a:rPr lang="en-US" dirty="0" smtClean="0"/>
              <a:t> after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3129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Prescribing 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clinical but obtained M.S. in psychopharmacology and supervised prescribing hours before certification</a:t>
            </a:r>
          </a:p>
          <a:p>
            <a:r>
              <a:rPr lang="en-US" dirty="0" err="1" smtClean="0"/>
              <a:t>Specifier</a:t>
            </a:r>
            <a:r>
              <a:rPr lang="en-US" dirty="0" smtClean="0"/>
              <a:t> on job code</a:t>
            </a:r>
          </a:p>
          <a:p>
            <a:r>
              <a:rPr lang="en-US" dirty="0" smtClean="0"/>
              <a:t>Born from operational necessity due to critical shortage of psychiatrists and psychiatric nurse practitioners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2244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Health Consultants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Any Mental Health provider except psychiatry</a:t>
            </a:r>
          </a:p>
          <a:p>
            <a:r>
              <a:rPr lang="en-US" dirty="0" smtClean="0"/>
              <a:t>4 weeks of </a:t>
            </a:r>
            <a:r>
              <a:rPr lang="en-US" smtClean="0"/>
              <a:t>training </a:t>
            </a:r>
            <a:endParaRPr lang="en-US" dirty="0" smtClean="0"/>
          </a:p>
          <a:p>
            <a:r>
              <a:rPr lang="en-US" dirty="0" smtClean="0"/>
              <a:t>Located within primary care clinic</a:t>
            </a:r>
          </a:p>
          <a:p>
            <a:r>
              <a:rPr lang="en-US" dirty="0" smtClean="0"/>
              <a:t>Consult with primary care managers (PCMs) on patient cases involving behavioral component such as:</a:t>
            </a:r>
          </a:p>
          <a:p>
            <a:pPr lvl="1"/>
            <a:r>
              <a:rPr lang="en-US" dirty="0" smtClean="0"/>
              <a:t>Weight management, Smoking cessation, Prescription adherence, Chronic Pain Management, sleep problems…</a:t>
            </a:r>
          </a:p>
          <a:p>
            <a:r>
              <a:rPr lang="en-US" dirty="0" smtClean="0"/>
              <a:t>50% of formal mental health care conducted in primary care</a:t>
            </a:r>
          </a:p>
          <a:p>
            <a:r>
              <a:rPr lang="en-US" dirty="0" smtClean="0"/>
              <a:t>15-30 min appointments, behavior and functioning focused, patient belongs to PCM, BHC gives feedback on consultation to PCM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0191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Health Psychologists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“applies scientific knowledge of the interrelationships among behavioral, emotional, cognitive, social and biological components in health and disease to the promotion and maintenance of health; the prevention, treatment, and rehabilitation of illness and disability, and the improvement of the health care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9798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7CD7FF5-4F8C-4038-BA6D-6D6CE15037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1355</Words>
  <Application>Microsoft Office PowerPoint</Application>
  <PresentationFormat>On-screen Show (4:3)</PresentationFormat>
  <Paragraphs>172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Clinical Military Psychologists</vt:lpstr>
      <vt:lpstr>Disclaimer</vt:lpstr>
      <vt:lpstr>Overview</vt:lpstr>
      <vt:lpstr>Clinical Psychologists</vt:lpstr>
      <vt:lpstr>Pediatric Psychologists</vt:lpstr>
      <vt:lpstr>Forensic Psychologists</vt:lpstr>
      <vt:lpstr>Prescribing Psychologists</vt:lpstr>
      <vt:lpstr>Behavioral Health Consultants</vt:lpstr>
      <vt:lpstr>Clinical Health Psychologists</vt:lpstr>
      <vt:lpstr>Clinical Health Psychologists</vt:lpstr>
      <vt:lpstr>Clinical Health Psychologists</vt:lpstr>
      <vt:lpstr>Neuropsychologists</vt:lpstr>
      <vt:lpstr>Neuropsychologists</vt:lpstr>
      <vt:lpstr>Neuropsychologists</vt:lpstr>
      <vt:lpstr>Neuropsychologists</vt:lpstr>
      <vt:lpstr>Neuropsychologists</vt:lpstr>
      <vt:lpstr>Neuropsychology</vt:lpstr>
      <vt:lpstr>Neuropsychology</vt:lpstr>
      <vt:lpstr>Neuropsychology</vt:lpstr>
      <vt:lpstr>Neuropsychologists</vt:lpstr>
      <vt:lpstr>Neuropsychologists</vt:lpstr>
      <vt:lpstr>Neuropsychologists</vt:lpstr>
      <vt:lpstr> AF Mental Health Techs</vt:lpstr>
      <vt:lpstr>Military Mental Health Techs</vt:lpstr>
      <vt:lpstr>Military Mental Health Techs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Military Psychologists</dc:title>
  <dc:subject/>
  <dc:creator>Kieran Dhillon</dc:creator>
  <cp:keywords/>
  <dc:description/>
  <cp:lastModifiedBy>Steve Kass</cp:lastModifiedBy>
  <cp:revision>41</cp:revision>
  <dcterms:created xsi:type="dcterms:W3CDTF">2011-11-15T23:39:55Z</dcterms:created>
  <dcterms:modified xsi:type="dcterms:W3CDTF">2012-01-18T21:42:09Z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TC300004329990</vt:lpwstr>
  </property>
</Properties>
</file>