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64" r:id="rId14"/>
    <p:sldId id="274" r:id="rId15"/>
    <p:sldId id="275" r:id="rId16"/>
    <p:sldId id="265" r:id="rId17"/>
    <p:sldId id="276" r:id="rId18"/>
    <p:sldId id="266" r:id="rId19"/>
    <p:sldId id="277" r:id="rId20"/>
    <p:sldId id="267" r:id="rId21"/>
    <p:sldId id="278" r:id="rId22"/>
    <p:sldId id="268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7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59CF1-1225-4EA9-81ED-0383F77A5C9D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33A13-B631-4099-8E98-0FF6B913E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American position is mentioned at the left of the leaflet.</a:t>
            </a:r>
          </a:p>
          <a:p>
            <a:r>
              <a:rPr lang="en-US" b="1" i="1" dirty="0" smtClean="0"/>
              <a:t>PROSPECT HILL</a:t>
            </a:r>
            <a:endParaRPr lang="en-US" b="1" dirty="0" smtClean="0"/>
          </a:p>
          <a:p>
            <a:r>
              <a:rPr lang="en-US" b="1" i="1" dirty="0" smtClean="0"/>
              <a:t> I.    Seven dollars a month.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II.   Fresh provisions, and in plenty.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III.  Health.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IV.  Freedom, ease, affluence, and a good farm.</a:t>
            </a:r>
            <a:endParaRPr lang="en-US" b="1" dirty="0" smtClean="0"/>
          </a:p>
          <a:p>
            <a:r>
              <a:rPr lang="en-US" b="1" dirty="0" smtClean="0"/>
              <a:t>This is contrasted against that British position.</a:t>
            </a:r>
          </a:p>
          <a:p>
            <a:r>
              <a:rPr lang="en-US" b="1" i="1" dirty="0" smtClean="0"/>
              <a:t>BUNKER HILL</a:t>
            </a:r>
            <a:endParaRPr lang="en-US" b="1" dirty="0" smtClean="0"/>
          </a:p>
          <a:p>
            <a:r>
              <a:rPr lang="en-US" b="1" i="1" dirty="0" smtClean="0"/>
              <a:t> I.    Three pence a day.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II.   Rotten salt pork.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III.  The scurvy.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IV.  Slavery, beggary and want.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33A13-B631-4099-8E98-0FF6B913E3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Areas: selection,</a:t>
            </a:r>
            <a:r>
              <a:rPr lang="en-US" baseline="0" dirty="0" smtClean="0"/>
              <a:t> performance, morale, training, adjustment, social relations, opinion &amp; propaganda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33A13-B631-4099-8E98-0FF6B913E3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9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Attribution they were exposed to toxic agents or symptoms caused by </a:t>
            </a:r>
            <a:r>
              <a:rPr lang="en-US" dirty="0" err="1" smtClean="0"/>
              <a:t>innoculations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33A13-B631-4099-8E98-0FF6B913E3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1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7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3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7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0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9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76C9-92AB-4940-AE03-85CE25D8C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201F-D669-420C-8C5D-668C20E62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3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warrior.com/DivideandConque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Military Psychology Ch.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(1914-1918)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Neurosurgery specialty established, yielding need for cognitive rehabilitation </a:t>
            </a:r>
          </a:p>
          <a:p>
            <a:r>
              <a:rPr lang="en-US" dirty="0" smtClean="0"/>
              <a:t>Aviation Psychology born—screening for pilots most likely to complete training and avoid accidents</a:t>
            </a:r>
          </a:p>
          <a:p>
            <a:pPr lvl="1"/>
            <a:r>
              <a:rPr lang="en-US" dirty="0" smtClean="0"/>
              <a:t>Successful pilots: high levels of intelligence, emotionally stable, perception of tilt (vestibular sensitivity) and mental alertness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7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(1914-1918)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War neuroses identified (“Shell Shock” signature injury)</a:t>
            </a:r>
          </a:p>
          <a:p>
            <a:pPr lvl="1"/>
            <a:r>
              <a:rPr lang="en-US" dirty="0" smtClean="0"/>
              <a:t>Appropriate treatment recognized as cognitive restructuring</a:t>
            </a:r>
          </a:p>
          <a:p>
            <a:pPr lvl="1"/>
            <a:r>
              <a:rPr lang="en-US" dirty="0" smtClean="0"/>
              <a:t>Long before cognitive theory formally developed</a:t>
            </a:r>
          </a:p>
          <a:p>
            <a:r>
              <a:rPr lang="en-US" dirty="0" smtClean="0"/>
              <a:t>Forward psychiatry used based on Proximity, Immediacy, Expectancy (PIE) approach</a:t>
            </a:r>
          </a:p>
          <a:p>
            <a:pPr lvl="1"/>
            <a:r>
              <a:rPr lang="en-US" dirty="0" smtClean="0"/>
              <a:t>PIE provides foundation for today’s versions of combat stress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(1914-1918)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 marks first organized use of chemical weapons </a:t>
            </a:r>
          </a:p>
          <a:p>
            <a:pPr lvl="1"/>
            <a:r>
              <a:rPr lang="en-US" dirty="0" smtClean="0"/>
              <a:t>Mustard Gas</a:t>
            </a:r>
          </a:p>
          <a:p>
            <a:pPr lvl="1"/>
            <a:r>
              <a:rPr lang="en-US" dirty="0" smtClean="0"/>
              <a:t>“Gas Hysteria” observed for the first time as a psychological response to the chemical weapon threat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7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II (1939-1945)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Influx of German and Jewish psychologists</a:t>
            </a:r>
          </a:p>
          <a:p>
            <a:r>
              <a:rPr lang="en-US" dirty="0" smtClean="0"/>
              <a:t>APA Division 19—Military Psychology</a:t>
            </a:r>
          </a:p>
          <a:p>
            <a:r>
              <a:rPr lang="en-US" dirty="0" smtClean="0"/>
              <a:t>Psychologists in all branches of military and departments of Veterans Affairs, Commerce, National Research Council, and Psychological Warfare Services</a:t>
            </a:r>
          </a:p>
          <a:p>
            <a:r>
              <a:rPr lang="en-US" dirty="0" smtClean="0"/>
              <a:t>Psychological selection used for operatives of Office of Strategic Services (now CIA)</a:t>
            </a:r>
          </a:p>
        </p:txBody>
      </p:sp>
    </p:spTree>
    <p:extLst>
      <p:ext uri="{BB962C8B-B14F-4D97-AF65-F5344CB8AC3E}">
        <p14:creationId xmlns:p14="http://schemas.microsoft.com/office/powerpoint/2010/main" val="279438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World War II (1939-1945)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MP application in a variety of areas</a:t>
            </a:r>
          </a:p>
          <a:p>
            <a:r>
              <a:rPr lang="en-US" dirty="0" smtClean="0"/>
              <a:t>Edwin Boring’s </a:t>
            </a:r>
            <a:r>
              <a:rPr lang="en-US" i="1" dirty="0" smtClean="0"/>
              <a:t>Psychology for the Fighting Man</a:t>
            </a:r>
            <a:r>
              <a:rPr lang="en-US" dirty="0" smtClean="0"/>
              <a:t> (1943) a practical guide, importance of basic needs, morale, adjustment to mil service</a:t>
            </a:r>
          </a:p>
          <a:p>
            <a:r>
              <a:rPr lang="en-US" dirty="0" smtClean="0"/>
              <a:t>Dearth of forward mental health</a:t>
            </a:r>
          </a:p>
          <a:p>
            <a:pPr lvl="1"/>
            <a:r>
              <a:rPr lang="en-US" dirty="0" smtClean="0"/>
              <a:t>Over reliance on screening</a:t>
            </a:r>
          </a:p>
          <a:p>
            <a:pPr lvl="2"/>
            <a:r>
              <a:rPr lang="en-US" dirty="0" smtClean="0"/>
              <a:t>Army General Classification Test</a:t>
            </a:r>
          </a:p>
          <a:p>
            <a:pPr lvl="2"/>
            <a:r>
              <a:rPr lang="en-US" dirty="0" smtClean="0"/>
              <a:t>Increased use of personality measures and first use of MMPI</a:t>
            </a:r>
          </a:p>
          <a:p>
            <a:pPr lvl="1"/>
            <a:r>
              <a:rPr lang="en-US" dirty="0" smtClean="0"/>
              <a:t>40% early discharges due to combat fatigue</a:t>
            </a:r>
          </a:p>
          <a:p>
            <a:pPr lvl="2"/>
            <a:r>
              <a:rPr lang="en-US" dirty="0" smtClean="0"/>
              <a:t>Solidified necessity of forward mental health treatment and preparation for mental health casualties stateside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7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"/>
            <a:ext cx="8229600" cy="1143000"/>
          </a:xfrm>
        </p:spPr>
        <p:txBody>
          <a:bodyPr/>
          <a:lstStyle/>
          <a:p>
            <a:r>
              <a:rPr lang="en-US" dirty="0" smtClean="0"/>
              <a:t>World War II (1939-1945)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Inade</a:t>
            </a:r>
            <a:r>
              <a:rPr lang="en-US" dirty="0" smtClean="0"/>
              <a:t>quate diagnostic system led to eventual Diagnostic and Statistical Manual of Mental Disorders</a:t>
            </a:r>
          </a:p>
          <a:p>
            <a:r>
              <a:rPr lang="en-US" dirty="0" smtClean="0"/>
              <a:t>Surge in head trauma led to significant developments in neuropsychology</a:t>
            </a:r>
          </a:p>
          <a:p>
            <a:pPr lvl="1"/>
            <a:r>
              <a:rPr lang="en-US" dirty="0" smtClean="0"/>
              <a:t>Field did not re-emerge until 20-30 years later with increase head injuries due to car accidents</a:t>
            </a:r>
          </a:p>
          <a:p>
            <a:r>
              <a:rPr lang="en-US" dirty="0" smtClean="0"/>
              <a:t>1941 Army Air Force Aviation Psychology Program—selection, man-machine interface</a:t>
            </a:r>
          </a:p>
          <a:p>
            <a:r>
              <a:rPr lang="en-US" dirty="0" smtClean="0"/>
              <a:t>Not enough MDs to go around so 1</a:t>
            </a:r>
            <a:r>
              <a:rPr lang="en-US" baseline="30000" dirty="0" smtClean="0"/>
              <a:t>st</a:t>
            </a:r>
            <a:r>
              <a:rPr lang="en-US" dirty="0" smtClean="0"/>
              <a:t> time MPs used in clinical capacity</a:t>
            </a:r>
          </a:p>
          <a:p>
            <a:r>
              <a:rPr lang="en-US" dirty="0" smtClean="0"/>
              <a:t>Psych internships: 1946 in VA &amp; 1949 in Army</a:t>
            </a:r>
          </a:p>
          <a:p>
            <a:r>
              <a:rPr lang="en-US" dirty="0" smtClean="0"/>
              <a:t>1947 MP get permanent AD status, USAF is its own branch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9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</a:t>
            </a:r>
            <a:r>
              <a:rPr lang="en-US" dirty="0" smtClean="0"/>
              <a:t>War (1950-1953)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MPs in combat zones, ship, overseas</a:t>
            </a:r>
          </a:p>
          <a:p>
            <a:r>
              <a:rPr lang="en-US" dirty="0" smtClean="0"/>
              <a:t>Prisoner of War issues</a:t>
            </a:r>
          </a:p>
          <a:p>
            <a:pPr lvl="1"/>
            <a:r>
              <a:rPr lang="en-US" dirty="0" smtClean="0"/>
              <a:t>Brainwashing, propaganda, torture, malnourishment, inhumane treatment</a:t>
            </a:r>
          </a:p>
          <a:p>
            <a:pPr lvl="1"/>
            <a:r>
              <a:rPr lang="en-US" dirty="0" smtClean="0"/>
              <a:t>Major developments in survival schools</a:t>
            </a:r>
          </a:p>
          <a:p>
            <a:r>
              <a:rPr lang="en-US" dirty="0" smtClean="0"/>
              <a:t>Poorly planned Mental Health treatment at frontlines=25% of troops were psych casualties</a:t>
            </a:r>
          </a:p>
          <a:p>
            <a:r>
              <a:rPr lang="en-US" dirty="0" smtClean="0"/>
              <a:t>After use of combat stress management, 80-90% return to duty (RTD)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92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(1950-1953)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Army and AF developed technical manual for MPs</a:t>
            </a:r>
          </a:p>
          <a:p>
            <a:r>
              <a:rPr lang="en-US" dirty="0" smtClean="0"/>
              <a:t>Continued work on selection for specific jobs and officers</a:t>
            </a:r>
          </a:p>
          <a:p>
            <a:r>
              <a:rPr lang="en-US" dirty="0" smtClean="0"/>
              <a:t>After war, Army focused on studying motivation, leadership, morale &amp; psych warfare</a:t>
            </a:r>
          </a:p>
          <a:p>
            <a:r>
              <a:rPr lang="en-US" dirty="0" smtClean="0"/>
              <a:t>AF and Navy established research centers focused on human engineering for performance enhancement in a variety of environments, human conditions, stressors, and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48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</a:t>
            </a:r>
            <a:r>
              <a:rPr lang="en-US" dirty="0" smtClean="0"/>
              <a:t>War (1955-1973)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1968 Armed Services Vocational Aptitude Battery (ASVAB) </a:t>
            </a:r>
          </a:p>
          <a:p>
            <a:pPr lvl="1"/>
            <a:r>
              <a:rPr lang="en-US" dirty="0" smtClean="0"/>
              <a:t>Aptitude tool, influences technical training field</a:t>
            </a:r>
          </a:p>
          <a:p>
            <a:pPr lvl="1"/>
            <a:r>
              <a:rPr lang="en-US" dirty="0" smtClean="0"/>
              <a:t>Considered a reliable source of premorbid intellectual functioning</a:t>
            </a:r>
          </a:p>
          <a:p>
            <a:r>
              <a:rPr lang="en-US" dirty="0" smtClean="0"/>
              <a:t>Forward MH </a:t>
            </a:r>
            <a:r>
              <a:rPr lang="en-US" dirty="0" err="1" smtClean="0"/>
              <a:t>utiized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20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War (1955-1973)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 member population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Involuntary</a:t>
            </a:r>
          </a:p>
          <a:p>
            <a:r>
              <a:rPr lang="en-US" dirty="0" smtClean="0"/>
              <a:t>Lower SES, uneducated</a:t>
            </a:r>
          </a:p>
          <a:p>
            <a:r>
              <a:rPr lang="en-US" dirty="0" smtClean="0"/>
              <a:t>More character disorders</a:t>
            </a:r>
          </a:p>
          <a:p>
            <a:r>
              <a:rPr lang="en-US" dirty="0" smtClean="0"/>
              <a:t>High rates of substance use problems</a:t>
            </a:r>
          </a:p>
          <a:p>
            <a:r>
              <a:rPr lang="en-US" dirty="0" smtClean="0"/>
              <a:t>Poor unit cohesion—deployed individually</a:t>
            </a:r>
          </a:p>
          <a:p>
            <a:r>
              <a:rPr lang="en-US" dirty="0" smtClean="0"/>
              <a:t>High PTSD rates  post war</a:t>
            </a:r>
          </a:p>
          <a:p>
            <a:pPr lvl="1"/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Popular opinion:</a:t>
            </a:r>
          </a:p>
          <a:p>
            <a:pPr lvl="1"/>
            <a:r>
              <a:rPr lang="en-US" dirty="0" smtClean="0"/>
              <a:t> highly tolerant of drug use</a:t>
            </a:r>
          </a:p>
          <a:p>
            <a:pPr lvl="1"/>
            <a:r>
              <a:rPr lang="en-US" dirty="0" smtClean="0"/>
              <a:t>Unsupportive of troops</a:t>
            </a:r>
          </a:p>
          <a:p>
            <a:r>
              <a:rPr lang="en-US" dirty="0" smtClean="0"/>
              <a:t>Jungle warfare</a:t>
            </a:r>
          </a:p>
          <a:p>
            <a:r>
              <a:rPr lang="en-US" dirty="0"/>
              <a:t>Horrific POW </a:t>
            </a:r>
            <a:r>
              <a:rPr lang="en-US" dirty="0" smtClean="0"/>
              <a:t>treatment</a:t>
            </a:r>
          </a:p>
          <a:p>
            <a:r>
              <a:rPr lang="en-US" dirty="0" smtClean="0"/>
              <a:t>Military lacked response to noncombat critical incidents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 and opinions expressed by </a:t>
            </a:r>
            <a:r>
              <a:rPr lang="en-US" dirty="0" err="1"/>
              <a:t>Maj</a:t>
            </a:r>
            <a:r>
              <a:rPr lang="en-US" dirty="0"/>
              <a:t> </a:t>
            </a:r>
            <a:r>
              <a:rPr lang="en-US" dirty="0" err="1"/>
              <a:t>Dhillon</a:t>
            </a:r>
            <a:r>
              <a:rPr lang="en-US" dirty="0"/>
              <a:t> and other military/government employees providing lectures are not intended/should not be taken as representing the policies and views of the Department of Defense, its component services, or the US </a:t>
            </a:r>
            <a:r>
              <a:rPr lang="en-US" dirty="0" smtClean="0"/>
              <a:t>Government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6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 Desert Shield/Desert </a:t>
            </a:r>
            <a:r>
              <a:rPr lang="en-US" dirty="0" smtClean="0"/>
              <a:t>Storm</a:t>
            </a:r>
            <a:br>
              <a:rPr lang="en-US" dirty="0" smtClean="0"/>
            </a:br>
            <a:r>
              <a:rPr lang="en-US" dirty="0" smtClean="0"/>
              <a:t>(1990-1991)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numbers of enemy encounters</a:t>
            </a:r>
          </a:p>
          <a:p>
            <a:r>
              <a:rPr lang="en-US" dirty="0" smtClean="0"/>
              <a:t>Exposure to: Possible </a:t>
            </a:r>
            <a:r>
              <a:rPr lang="en-US" dirty="0" err="1" smtClean="0"/>
              <a:t>chem</a:t>
            </a:r>
            <a:r>
              <a:rPr lang="en-US" dirty="0" smtClean="0"/>
              <a:t>/bio weapons, Toxic substances, desert climate/wildlife,</a:t>
            </a:r>
          </a:p>
          <a:p>
            <a:r>
              <a:rPr lang="en-US" dirty="0" smtClean="0"/>
              <a:t>Inoculations</a:t>
            </a:r>
          </a:p>
          <a:p>
            <a:r>
              <a:rPr lang="en-US" dirty="0" smtClean="0"/>
              <a:t>Low hygiene opportunity</a:t>
            </a:r>
          </a:p>
          <a:p>
            <a:r>
              <a:rPr lang="en-US" dirty="0"/>
              <a:t>Forward MH care</a:t>
            </a:r>
          </a:p>
          <a:p>
            <a:pPr lvl="1"/>
            <a:r>
              <a:rPr lang="en-US" dirty="0"/>
              <a:t>First psych on Navy ship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61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 Desert Shield/Desert Storm</a:t>
            </a:r>
            <a:br>
              <a:rPr lang="en-US" dirty="0"/>
            </a:br>
            <a:r>
              <a:rPr lang="en-US" dirty="0"/>
              <a:t>(1990-1991)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Gulf War Syndrome</a:t>
            </a:r>
          </a:p>
          <a:p>
            <a:pPr lvl="1"/>
            <a:r>
              <a:rPr lang="en-US" dirty="0" smtClean="0"/>
              <a:t>Unexplained symptoms</a:t>
            </a:r>
          </a:p>
          <a:p>
            <a:pPr lvl="1"/>
            <a:r>
              <a:rPr lang="en-US" dirty="0" smtClean="0"/>
              <a:t>Possibly due to inoculations, toxic substances, psychological trauma</a:t>
            </a:r>
          </a:p>
          <a:p>
            <a:pPr lvl="1"/>
            <a:r>
              <a:rPr lang="en-US" dirty="0" smtClean="0"/>
              <a:t>Controversial</a:t>
            </a:r>
          </a:p>
          <a:p>
            <a:pPr lvl="2"/>
            <a:r>
              <a:rPr lang="en-US" dirty="0" smtClean="0"/>
              <a:t>Conclusion: symptoms due to service member attributions of symptoms and previous psychological 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14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Peacekeeping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Somalia, Haiti, Bosnia</a:t>
            </a:r>
          </a:p>
          <a:p>
            <a:r>
              <a:rPr lang="en-US" dirty="0" smtClean="0"/>
              <a:t>Similar to combat operations</a:t>
            </a:r>
            <a:endParaRPr lang="en-US" dirty="0" smtClean="0"/>
          </a:p>
          <a:p>
            <a:pPr lvl="1"/>
            <a:r>
              <a:rPr lang="en-US" dirty="0" smtClean="0"/>
              <a:t>Unhygienic conditions, unfriendly nationals, come under fire, separated from family, relationship problems</a:t>
            </a:r>
          </a:p>
          <a:p>
            <a:pPr lvl="1"/>
            <a:r>
              <a:rPr lang="en-US" dirty="0" smtClean="0"/>
              <a:t>Those with pre-existing mental health, substance use problems have increased suicide risk</a:t>
            </a:r>
          </a:p>
          <a:p>
            <a:r>
              <a:rPr lang="en-US" dirty="0" smtClean="0"/>
              <a:t>Operational stress support for prevention, symptom management, treatment, critical incident stress management, outreach to </a:t>
            </a:r>
            <a:r>
              <a:rPr lang="en-US" dirty="0" err="1" smtClean="0"/>
              <a:t>destigmatize</a:t>
            </a:r>
            <a:r>
              <a:rPr lang="en-US" dirty="0" smtClean="0"/>
              <a:t> help-seeking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29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Iraqi/Enduring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Psychologists operational roles expanded</a:t>
            </a:r>
          </a:p>
          <a:p>
            <a:pPr lvl="1"/>
            <a:r>
              <a:rPr lang="en-US" dirty="0" smtClean="0"/>
              <a:t>Support for conventional and special forces units</a:t>
            </a:r>
          </a:p>
          <a:p>
            <a:pPr lvl="1"/>
            <a:r>
              <a:rPr lang="en-US" dirty="0" smtClean="0"/>
              <a:t>Command consultation, selection, prevention, family support</a:t>
            </a:r>
            <a:endParaRPr lang="en-US" dirty="0" smtClean="0"/>
          </a:p>
          <a:p>
            <a:r>
              <a:rPr lang="en-US" dirty="0" smtClean="0"/>
              <a:t>Psychologists deployed to main and forward operating bases (FOBs)</a:t>
            </a:r>
          </a:p>
          <a:p>
            <a:r>
              <a:rPr lang="en-US" dirty="0" smtClean="0"/>
              <a:t>Personnel Recovery operations</a:t>
            </a:r>
          </a:p>
          <a:p>
            <a:r>
              <a:rPr lang="en-US" dirty="0" smtClean="0"/>
              <a:t>MH focus on prevention, focused treatment (short term, empirically validated), command involvement/unit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science and application of human behavior as it relates to the military.</a:t>
            </a:r>
          </a:p>
          <a:p>
            <a:r>
              <a:rPr lang="en-US" dirty="0" smtClean="0"/>
              <a:t>Composed of 2 major areas: Clinical and Operational</a:t>
            </a:r>
          </a:p>
          <a:p>
            <a:r>
              <a:rPr lang="en-US" dirty="0" smtClean="0"/>
              <a:t>Field developing from demand of an increasingly mobile and modern military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9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 as Old as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Patton, WWII deceived Luftwaffe on allies position, strategy and force strength</a:t>
            </a:r>
          </a:p>
          <a:p>
            <a:r>
              <a:rPr lang="en-US" dirty="0" smtClean="0"/>
              <a:t>Trojan Horse</a:t>
            </a:r>
          </a:p>
          <a:p>
            <a:r>
              <a:rPr lang="en-US" dirty="0" smtClean="0"/>
              <a:t>Sun Tzu, the Art of War—impact of length of conflict on troops</a:t>
            </a:r>
          </a:p>
          <a:p>
            <a:r>
              <a:rPr lang="en-US" dirty="0" smtClean="0"/>
              <a:t>POW Propaganda during Korean War</a:t>
            </a:r>
          </a:p>
        </p:txBody>
      </p:sp>
    </p:spTree>
    <p:extLst>
      <p:ext uri="{BB962C8B-B14F-4D97-AF65-F5344CB8AC3E}">
        <p14:creationId xmlns:p14="http://schemas.microsoft.com/office/powerpoint/2010/main" val="374035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Military Psychology (MP)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MP and psych in US are linked in growth/development</a:t>
            </a:r>
          </a:p>
          <a:p>
            <a:r>
              <a:rPr lang="en-US" dirty="0" smtClean="0"/>
              <a:t>MP tends to grow in spurts based on mil and psych demands of each conflict</a:t>
            </a:r>
          </a:p>
          <a:p>
            <a:r>
              <a:rPr lang="en-US" dirty="0" smtClean="0"/>
              <a:t>Formal psych only recently had a place in mil</a:t>
            </a:r>
          </a:p>
          <a:p>
            <a:pPr lvl="1"/>
            <a:r>
              <a:rPr lang="en-US" dirty="0" smtClean="0"/>
              <a:t>Though clinical (document  disorders since Civil War), organizational (selection) , and operational (PSYOPS) concepts intertwined with development of war</a:t>
            </a:r>
          </a:p>
          <a:p>
            <a:pPr lvl="1"/>
            <a:r>
              <a:rPr lang="en-US" sz="2400" dirty="0" smtClean="0">
                <a:hlinkClick r:id="rId2"/>
              </a:rPr>
              <a:t>http://www.psywarrior.com/DivideandConquer.html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29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Revolutionary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Colonials employed PSYOP campaigns encouraging Red Coats to desert via leaflets.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Designed to cause rift between </a:t>
            </a:r>
            <a:r>
              <a:rPr lang="en-US" dirty="0" err="1" smtClean="0"/>
              <a:t>Os</a:t>
            </a:r>
            <a:r>
              <a:rPr lang="en-US" dirty="0" smtClean="0"/>
              <a:t> and 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Develop In-Group vs. Out-group w/in British ranks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64225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78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(1861-1865)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United States Government Hospital for the Insane established in 1850s</a:t>
            </a:r>
          </a:p>
          <a:p>
            <a:r>
              <a:rPr lang="en-US" dirty="0" smtClean="0"/>
              <a:t>First time efforts made to address impact of war and combat on soldiers</a:t>
            </a:r>
          </a:p>
          <a:p>
            <a:r>
              <a:rPr lang="en-US" dirty="0" smtClean="0"/>
              <a:t>First time docs treated conditions like phantom limb pain, acute/chronic mania, and </a:t>
            </a:r>
            <a:r>
              <a:rPr lang="en-US" dirty="0" err="1" smtClean="0"/>
              <a:t>suicidality</a:t>
            </a:r>
            <a:endParaRPr lang="en-US" dirty="0" smtClean="0"/>
          </a:p>
          <a:p>
            <a:r>
              <a:rPr lang="en-US" dirty="0" smtClean="0"/>
              <a:t>First recording of substance use disorders related to mil service—medical treatment for pain</a:t>
            </a:r>
          </a:p>
          <a:p>
            <a:r>
              <a:rPr lang="en-US" dirty="0" smtClean="0"/>
              <a:t>Veterans treated at USGHI, cared for at home or, held in jail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7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(1914-1918)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birth of MP</a:t>
            </a:r>
          </a:p>
          <a:p>
            <a:r>
              <a:rPr lang="en-US" dirty="0" smtClean="0"/>
              <a:t>Yerkes (then APA </a:t>
            </a:r>
            <a:r>
              <a:rPr lang="en-US" dirty="0" err="1" smtClean="0"/>
              <a:t>pres</a:t>
            </a:r>
            <a:r>
              <a:rPr lang="en-US" dirty="0" smtClean="0"/>
              <a:t>), </a:t>
            </a:r>
            <a:r>
              <a:rPr lang="en-US" dirty="0" err="1"/>
              <a:t>C</a:t>
            </a:r>
            <a:r>
              <a:rPr lang="en-US" dirty="0" err="1" smtClean="0"/>
              <a:t>attell</a:t>
            </a:r>
            <a:r>
              <a:rPr lang="en-US" dirty="0" smtClean="0"/>
              <a:t>, Thorndike, Watson, and Hall convened to figure how psychology could help war effort</a:t>
            </a:r>
          </a:p>
          <a:p>
            <a:r>
              <a:rPr lang="en-US" dirty="0" smtClean="0"/>
              <a:t>Yerkes commissioned as a major, by end of war 132 </a:t>
            </a:r>
            <a:r>
              <a:rPr lang="en-US" dirty="0" err="1" smtClean="0"/>
              <a:t>psychs</a:t>
            </a:r>
            <a:r>
              <a:rPr lang="en-US" dirty="0" smtClean="0"/>
              <a:t> in Division of Psychology at the Office of the Surgeon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(1914-1918)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focused effort to screen recruits</a:t>
            </a:r>
          </a:p>
          <a:p>
            <a:r>
              <a:rPr lang="en-US" dirty="0" smtClean="0"/>
              <a:t>Army Alpha (literate) Beta (illiterate)</a:t>
            </a:r>
          </a:p>
          <a:p>
            <a:pPr lvl="1"/>
            <a:r>
              <a:rPr lang="en-US" dirty="0" smtClean="0"/>
              <a:t>Precursor to </a:t>
            </a:r>
            <a:r>
              <a:rPr lang="en-US" dirty="0" err="1" smtClean="0"/>
              <a:t>Weschler</a:t>
            </a:r>
            <a:r>
              <a:rPr lang="en-US" dirty="0" smtClean="0"/>
              <a:t> Adult Intelligence Scale</a:t>
            </a:r>
          </a:p>
          <a:p>
            <a:r>
              <a:rPr lang="en-US" dirty="0" smtClean="0"/>
              <a:t>First time hundreds could be tested at one time</a:t>
            </a:r>
          </a:p>
          <a:p>
            <a:pPr lvl="1"/>
            <a:r>
              <a:rPr lang="en-US" dirty="0" smtClean="0"/>
              <a:t>Emphasized need for standardized measures</a:t>
            </a:r>
          </a:p>
          <a:p>
            <a:r>
              <a:rPr lang="en-US" dirty="0" smtClean="0"/>
              <a:t>Woodworth Personality Data Sheet utilized</a:t>
            </a:r>
          </a:p>
          <a:p>
            <a:r>
              <a:rPr lang="en-US" dirty="0" smtClean="0"/>
              <a:t>Yerkes developed assessment/selection process for officers and special assignments</a:t>
            </a:r>
          </a:p>
          <a:p>
            <a:r>
              <a:rPr lang="en-US" dirty="0" smtClean="0"/>
              <a:t>Psych testing potential grabbed attention of private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1211</Words>
  <Application>Microsoft Office PowerPoint</Application>
  <PresentationFormat>On-screen Show (4:3)</PresentationFormat>
  <Paragraphs>151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Military Psychology Ch. 1</vt:lpstr>
      <vt:lpstr>Disclaimer</vt:lpstr>
      <vt:lpstr>Military Psychology</vt:lpstr>
      <vt:lpstr>Psychology as Old as Warfare</vt:lpstr>
      <vt:lpstr>History of Military Psychology (MP)</vt:lpstr>
      <vt:lpstr>Revolutionary War</vt:lpstr>
      <vt:lpstr>Civil War (1861-1865)</vt:lpstr>
      <vt:lpstr>World War I (1914-1918)</vt:lpstr>
      <vt:lpstr>World War I (1914-1918)</vt:lpstr>
      <vt:lpstr>World War I (1914-1918)</vt:lpstr>
      <vt:lpstr>World War I (1914-1918)</vt:lpstr>
      <vt:lpstr>World War I (1914-1918)</vt:lpstr>
      <vt:lpstr>World War II (1939-1945)</vt:lpstr>
      <vt:lpstr>World War II (1939-1945)</vt:lpstr>
      <vt:lpstr>World War II (1939-1945)</vt:lpstr>
      <vt:lpstr>Korean War (1950-1953)</vt:lpstr>
      <vt:lpstr>Korean War (1950-1953)</vt:lpstr>
      <vt:lpstr>Vietnam War (1955-1973)</vt:lpstr>
      <vt:lpstr>Vietnam War (1955-1973)</vt:lpstr>
      <vt:lpstr>Operation Desert Shield/Desert Storm (1990-1991) </vt:lpstr>
      <vt:lpstr>Operation Desert Shield/Desert Storm (1990-1991) </vt:lpstr>
      <vt:lpstr>Peacekeeping Operations</vt:lpstr>
      <vt:lpstr>Operations Iraqi/Enduring Freedom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Psychology Ch. 1</dc:title>
  <dc:creator>owner</dc:creator>
  <cp:lastModifiedBy>owner</cp:lastModifiedBy>
  <cp:revision>33</cp:revision>
  <dcterms:created xsi:type="dcterms:W3CDTF">2012-01-04T21:58:45Z</dcterms:created>
  <dcterms:modified xsi:type="dcterms:W3CDTF">2012-01-06T02:25:38Z</dcterms:modified>
</cp:coreProperties>
</file>