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DAD14-A05F-460A-951C-9A615D926075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97BAA-AF21-46D3-BFA7-0EF2F9E03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5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97BAA-AF21-46D3-BFA7-0EF2F9E03C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3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36D-6364-4CC9-BDF2-551936C36602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29B-0867-4554-B299-B947BC0DF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36D-6364-4CC9-BDF2-551936C36602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29B-0867-4554-B299-B947BC0DF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8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36D-6364-4CC9-BDF2-551936C36602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29B-0867-4554-B299-B947BC0DF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8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36D-6364-4CC9-BDF2-551936C36602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29B-0867-4554-B299-B947BC0DF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9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36D-6364-4CC9-BDF2-551936C36602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29B-0867-4554-B299-B947BC0DF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9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36D-6364-4CC9-BDF2-551936C36602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29B-0867-4554-B299-B947BC0DF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5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36D-6364-4CC9-BDF2-551936C36602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29B-0867-4554-B299-B947BC0DF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5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36D-6364-4CC9-BDF2-551936C36602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29B-0867-4554-B299-B947BC0DF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8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36D-6364-4CC9-BDF2-551936C36602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29B-0867-4554-B299-B947BC0DF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1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36D-6364-4CC9-BDF2-551936C36602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29B-0867-4554-B299-B947BC0DF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1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36D-6364-4CC9-BDF2-551936C36602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29B-0867-4554-B299-B947BC0DF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7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7636D-6364-4CC9-BDF2-551936C36602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5D29B-0867-4554-B299-B947BC0DF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5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and overview of class, Military Overview, </a:t>
            </a:r>
            <a:br>
              <a:rPr lang="en-US" dirty="0" smtClean="0"/>
            </a:br>
            <a:r>
              <a:rPr lang="en-US" dirty="0" smtClean="0"/>
              <a:t>History of Military Psychology, Ch1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Coast Guard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Not a part of the Department of Defense</a:t>
            </a:r>
          </a:p>
          <a:p>
            <a:r>
              <a:rPr lang="en-US" dirty="0" smtClean="0"/>
              <a:t>Under Department of Homeland Security during peacetime</a:t>
            </a:r>
          </a:p>
          <a:p>
            <a:r>
              <a:rPr lang="en-US" dirty="0" smtClean="0"/>
              <a:t>Falls under the Department of the Navy when congress declares war or the President directs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6341"/>
            <a:ext cx="414813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3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Rank Structure-Enlisted</a:t>
            </a:r>
            <a:endParaRPr lang="en-US" dirty="0"/>
          </a:p>
        </p:txBody>
      </p:sp>
      <p:pic>
        <p:nvPicPr>
          <p:cNvPr id="8" name="Content Placeholder 10" descr="enlisted ranks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9409" y="990600"/>
            <a:ext cx="5525527" cy="5562600"/>
          </a:xfrm>
        </p:spPr>
      </p:pic>
    </p:spTree>
    <p:extLst>
      <p:ext uri="{BB962C8B-B14F-4D97-AF65-F5344CB8AC3E}">
        <p14:creationId xmlns:p14="http://schemas.microsoft.com/office/powerpoint/2010/main" val="296659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Rank Structure--Officers</a:t>
            </a:r>
            <a:endParaRPr lang="en-US" dirty="0"/>
          </a:p>
        </p:txBody>
      </p:sp>
      <p:pic>
        <p:nvPicPr>
          <p:cNvPr id="4" name="Picture 6" descr="officer ranks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90600"/>
            <a:ext cx="5778552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676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</a:t>
            </a:r>
            <a:r>
              <a:rPr lang="en-US" dirty="0" smtClean="0"/>
              <a:t> and </a:t>
            </a:r>
            <a:r>
              <a:rPr lang="en-US" dirty="0" err="1" smtClean="0"/>
              <a:t>Os</a:t>
            </a:r>
            <a:r>
              <a:rPr lang="en-US" dirty="0" smtClean="0"/>
              <a:t>—What’s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Enlistment Oath— </a:t>
            </a:r>
            <a:r>
              <a:rPr lang="en-US" dirty="0"/>
              <a:t>Each person enlisting in an armed force shall take the following oath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"I, XXXXXXXXXX, do solemnly swear (or </a:t>
            </a:r>
            <a:r>
              <a:rPr lang="en-US" dirty="0" smtClean="0"/>
              <a:t>affirm) </a:t>
            </a:r>
            <a:r>
              <a:rPr lang="en-US" dirty="0"/>
              <a:t>that I will support and defend the </a:t>
            </a:r>
            <a:r>
              <a:rPr lang="en-US" dirty="0" smtClean="0"/>
              <a:t>Constitution of the United States against </a:t>
            </a:r>
            <a:r>
              <a:rPr lang="en-US" dirty="0"/>
              <a:t>all enemies, foreign and domestic; that I will bear true faith and allegiance to the same; and </a:t>
            </a:r>
            <a:r>
              <a:rPr lang="en-US" u="sng" dirty="0"/>
              <a:t>that I will obey the orders of the </a:t>
            </a:r>
            <a:r>
              <a:rPr lang="en-US" u="sng" dirty="0" smtClean="0"/>
              <a:t>President of the United States and </a:t>
            </a:r>
            <a:r>
              <a:rPr lang="en-US" u="sng" dirty="0"/>
              <a:t>the orders of the </a:t>
            </a:r>
            <a:r>
              <a:rPr lang="en-US" u="sng" dirty="0" smtClean="0"/>
              <a:t>officers appointed </a:t>
            </a:r>
            <a:r>
              <a:rPr lang="en-US" u="sng" dirty="0"/>
              <a:t>over me</a:t>
            </a:r>
            <a:r>
              <a:rPr lang="en-US" dirty="0"/>
              <a:t>, according to regulations and the </a:t>
            </a:r>
            <a:r>
              <a:rPr lang="en-US" u="sng" dirty="0" smtClean="0"/>
              <a:t>Uniform Code of Military Justice</a:t>
            </a:r>
            <a:r>
              <a:rPr lang="en-US" dirty="0" smtClean="0"/>
              <a:t>. So help me God."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66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</a:t>
            </a:r>
            <a:r>
              <a:rPr lang="en-US" dirty="0"/>
              <a:t> and </a:t>
            </a:r>
            <a:r>
              <a:rPr lang="en-US" dirty="0" err="1"/>
              <a:t>Os</a:t>
            </a:r>
            <a:r>
              <a:rPr lang="en-US" dirty="0"/>
              <a:t>—What’s the Difference?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Officer Oath made upon commissioning as an officer</a:t>
            </a:r>
          </a:p>
          <a:p>
            <a:pPr marL="0" indent="0">
              <a:buNone/>
            </a:pPr>
            <a:r>
              <a:rPr lang="en-US" dirty="0"/>
              <a:t>I, </a:t>
            </a:r>
            <a:r>
              <a:rPr lang="en-US" i="1" dirty="0"/>
              <a:t>[name]</a:t>
            </a:r>
            <a:r>
              <a:rPr lang="en-US" dirty="0"/>
              <a:t>, do solemnly swear (or affirm) that I will support and defend the Constitution of the United States against all enemies, foreign and domestic; that I will bear true faith and allegiance to the same; that I take this obligation freely, without any mental reservation or purpose of evasion; and that I will well and faithfully discharge the duties of the office on which I am about to enter. So help me God.</a:t>
            </a:r>
          </a:p>
        </p:txBody>
      </p:sp>
    </p:spTree>
    <p:extLst>
      <p:ext uri="{BB962C8B-B14F-4D97-AF65-F5344CB8AC3E}">
        <p14:creationId xmlns:p14="http://schemas.microsoft.com/office/powerpoint/2010/main" val="1342547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</a:t>
            </a:r>
            <a:r>
              <a:rPr lang="en-US" dirty="0"/>
              <a:t> and </a:t>
            </a:r>
            <a:r>
              <a:rPr lang="en-US" dirty="0" err="1"/>
              <a:t>Os</a:t>
            </a:r>
            <a:r>
              <a:rPr lang="en-US" dirty="0"/>
              <a:t>—What’s the Difference?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Enlisted are the execution arm of military orders</a:t>
            </a:r>
          </a:p>
          <a:p>
            <a:r>
              <a:rPr lang="en-US" dirty="0" smtClean="0"/>
              <a:t>Officers are the planers/creators of military orders</a:t>
            </a:r>
          </a:p>
          <a:p>
            <a:r>
              <a:rPr lang="en-US" dirty="0" smtClean="0"/>
              <a:t>There are far more enlisted than officers across all branches.</a:t>
            </a:r>
          </a:p>
          <a:p>
            <a:r>
              <a:rPr lang="en-US" dirty="0" smtClean="0"/>
              <a:t>Ratios differ from service to service depending on their 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67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Line/Operational vs. Support/Institutional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Regardless of component, The Army conducts both operational and institutional missions. </a:t>
            </a:r>
            <a:r>
              <a:rPr lang="en-US" dirty="0" smtClean="0"/>
              <a:t>The </a:t>
            </a:r>
            <a:r>
              <a:rPr lang="en-US" dirty="0"/>
              <a:t>institutional Army supports the operational Army. </a:t>
            </a:r>
            <a:endParaRPr lang="en-US" dirty="0" smtClean="0"/>
          </a:p>
          <a:p>
            <a:r>
              <a:rPr lang="en-US" dirty="0" smtClean="0"/>
              <a:t>Institutional </a:t>
            </a:r>
            <a:r>
              <a:rPr lang="en-US" dirty="0"/>
              <a:t>organizations provide the infrastructure necessary to raise, train, equip, deploy, and ensure the readiness of all Army forces. </a:t>
            </a:r>
            <a:r>
              <a:rPr lang="en-US" dirty="0" smtClean="0"/>
              <a:t>It </a:t>
            </a:r>
            <a:r>
              <a:rPr lang="en-US" dirty="0"/>
              <a:t>also allows The Army to expand rapidly in time of war. The industrial base provides world-class equipment and logistics for The Army. </a:t>
            </a:r>
            <a:r>
              <a:rPr lang="en-US" dirty="0" smtClean="0"/>
              <a:t>Once </a:t>
            </a:r>
            <a:r>
              <a:rPr lang="en-US" dirty="0"/>
              <a:t>those forces are deployed, the institutional Army provides the logistics needed to support them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Includes medical support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18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Line/Operational vs. Support/Institutional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operational Army consists of numbered armies, corps, divisions, brigades, and battalions that conduct full spectrum operations around the world. </a:t>
            </a:r>
            <a:endParaRPr lang="en-US" dirty="0" smtClean="0"/>
          </a:p>
          <a:p>
            <a:r>
              <a:rPr lang="en-US" dirty="0"/>
              <a:t>Without the institutional Army, the operational Army cannot function. Without the operational Army, the institutional Army has no purpose.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73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Commands are a collection of formations</a:t>
            </a:r>
          </a:p>
          <a:p>
            <a:r>
              <a:rPr lang="en-US" dirty="0" smtClean="0"/>
              <a:t>Formations are wings/brigades/divisions</a:t>
            </a:r>
          </a:p>
          <a:p>
            <a:r>
              <a:rPr lang="en-US" dirty="0" smtClean="0"/>
              <a:t>Units make up formations and are organizations with non-combat, combat or support roles</a:t>
            </a:r>
          </a:p>
          <a:p>
            <a:r>
              <a:rPr lang="en-US" dirty="0" smtClean="0"/>
              <a:t>Each branch has their own way of following this basic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281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Major Command (MAJCOM)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Wing</a:t>
            </a:r>
          </a:p>
          <a:p>
            <a:pPr marL="0" indent="0">
              <a:buNone/>
            </a:pPr>
            <a:r>
              <a:rPr lang="en-US" dirty="0" smtClean="0"/>
              <a:t>Group</a:t>
            </a:r>
          </a:p>
          <a:p>
            <a:pPr marL="0" indent="0">
              <a:buNone/>
            </a:pPr>
            <a:r>
              <a:rPr lang="en-US" dirty="0" smtClean="0"/>
              <a:t>Squadron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Flight</a:t>
            </a:r>
          </a:p>
          <a:p>
            <a:pPr marL="0" indent="0">
              <a:buNone/>
            </a:pP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Air Education Training Command (AETC)</a:t>
            </a:r>
          </a:p>
          <a:p>
            <a:pPr marL="0" indent="0">
              <a:buNone/>
            </a:pPr>
            <a:r>
              <a:rPr lang="en-US" dirty="0" smtClean="0"/>
              <a:t>82 Training Wing (TRW)</a:t>
            </a:r>
          </a:p>
          <a:p>
            <a:pPr marL="0" indent="0">
              <a:buNone/>
            </a:pPr>
            <a:r>
              <a:rPr lang="en-US" dirty="0" smtClean="0"/>
              <a:t>82 Medical Group (MDG)</a:t>
            </a:r>
          </a:p>
          <a:p>
            <a:pPr marL="0" indent="0">
              <a:buNone/>
            </a:pPr>
            <a:r>
              <a:rPr lang="en-US" dirty="0" smtClean="0"/>
              <a:t>82 Medical Operations Squadron (MDOS)</a:t>
            </a:r>
          </a:p>
          <a:p>
            <a:pPr marL="0" indent="0">
              <a:buNone/>
            </a:pPr>
            <a:r>
              <a:rPr lang="en-US" dirty="0" smtClean="0"/>
              <a:t>Mental Health Flight</a:t>
            </a:r>
          </a:p>
          <a:p>
            <a:pPr marL="0" indent="0">
              <a:buNone/>
            </a:pPr>
            <a:r>
              <a:rPr lang="en-US" dirty="0" smtClean="0"/>
              <a:t>Mental Health Clinic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1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Information and opinions expressed by </a:t>
            </a:r>
            <a:r>
              <a:rPr lang="en-US" dirty="0" err="1"/>
              <a:t>Maj</a:t>
            </a:r>
            <a:r>
              <a:rPr lang="en-US" dirty="0"/>
              <a:t> </a:t>
            </a:r>
            <a:r>
              <a:rPr lang="en-US" dirty="0" err="1"/>
              <a:t>Dhillon</a:t>
            </a:r>
            <a:r>
              <a:rPr lang="en-US" dirty="0"/>
              <a:t> and other military/government employees providing lectures are not intended/should not be taken as representing the policies and views of the Department of Defense, its component services, or the US </a:t>
            </a:r>
            <a:r>
              <a:rPr lang="en-US" dirty="0" smtClean="0"/>
              <a:t>Government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1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Culture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Population is a sampling of national population</a:t>
            </a:r>
          </a:p>
          <a:p>
            <a:r>
              <a:rPr lang="en-US" dirty="0" smtClean="0"/>
              <a:t>In addition to cultural factors in our diverse national landscape, military has its own culture:</a:t>
            </a:r>
          </a:p>
          <a:p>
            <a:pPr lvl="1"/>
            <a:r>
              <a:rPr lang="en-US" dirty="0" smtClean="0"/>
              <a:t>Traditions</a:t>
            </a:r>
          </a:p>
          <a:p>
            <a:pPr lvl="1"/>
            <a:r>
              <a:rPr lang="en-US" dirty="0" smtClean="0"/>
              <a:t>Discipline</a:t>
            </a:r>
          </a:p>
          <a:p>
            <a:pPr lvl="1"/>
            <a:r>
              <a:rPr lang="en-US" dirty="0" smtClean="0"/>
              <a:t>Law</a:t>
            </a:r>
          </a:p>
          <a:p>
            <a:pPr lvl="1"/>
            <a:r>
              <a:rPr lang="en-US" dirty="0" smtClean="0"/>
              <a:t>Norms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425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from branch to branch but each has their own way to:</a:t>
            </a:r>
          </a:p>
          <a:p>
            <a:pPr lvl="1"/>
            <a:r>
              <a:rPr lang="en-US" dirty="0" smtClean="0"/>
              <a:t>Walk</a:t>
            </a:r>
          </a:p>
          <a:p>
            <a:pPr lvl="1"/>
            <a:r>
              <a:rPr lang="en-US" dirty="0" smtClean="0"/>
              <a:t>Talk</a:t>
            </a:r>
          </a:p>
          <a:p>
            <a:pPr lvl="1"/>
            <a:r>
              <a:rPr lang="en-US" dirty="0" smtClean="0"/>
              <a:t>Write</a:t>
            </a:r>
          </a:p>
          <a:p>
            <a:pPr lvl="1"/>
            <a:r>
              <a:rPr lang="en-US" dirty="0" smtClean="0"/>
              <a:t>Eat</a:t>
            </a:r>
          </a:p>
          <a:p>
            <a:pPr lvl="1"/>
            <a:r>
              <a:rPr lang="en-US" dirty="0" smtClean="0"/>
              <a:t>Dress</a:t>
            </a:r>
          </a:p>
          <a:p>
            <a:pPr lvl="1"/>
            <a:r>
              <a:rPr lang="en-US" dirty="0" smtClean="0"/>
              <a:t>Family Obligations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285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Active—Member is full time in the service holding rank, full benefits during service</a:t>
            </a:r>
          </a:p>
          <a:p>
            <a:r>
              <a:rPr lang="en-US" dirty="0" smtClean="0"/>
              <a:t>Reserve—Member is “part-time” in the service, training one weekend a month, one 2 week field exercise a year, benefits only when activated or for service connected issues, active from 3-6 years</a:t>
            </a:r>
          </a:p>
          <a:p>
            <a:r>
              <a:rPr lang="en-US" dirty="0" smtClean="0"/>
              <a:t>National Guard—serve state and federal </a:t>
            </a:r>
            <a:r>
              <a:rPr lang="en-US" dirty="0" err="1" smtClean="0"/>
              <a:t>gov.</a:t>
            </a:r>
            <a:endParaRPr lang="en-US" dirty="0" smtClean="0"/>
          </a:p>
          <a:p>
            <a:pPr lvl="1"/>
            <a:r>
              <a:rPr lang="en-US" dirty="0" smtClean="0"/>
              <a:t>Training similar to reserve, assist with national emergencies, if activated deploy for war effort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2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classes</a:t>
            </a:r>
          </a:p>
          <a:p>
            <a:r>
              <a:rPr lang="en-US" dirty="0" smtClean="0"/>
              <a:t>Spring Break 21 March</a:t>
            </a:r>
          </a:p>
          <a:p>
            <a:r>
              <a:rPr lang="en-US" dirty="0" smtClean="0"/>
              <a:t>Exams:</a:t>
            </a:r>
          </a:p>
          <a:p>
            <a:pPr lvl="1"/>
            <a:r>
              <a:rPr lang="en-US" dirty="0" smtClean="0"/>
              <a:t>15 Feb</a:t>
            </a:r>
          </a:p>
          <a:p>
            <a:pPr lvl="1"/>
            <a:r>
              <a:rPr lang="en-US" dirty="0" smtClean="0"/>
              <a:t>14 Mar</a:t>
            </a:r>
          </a:p>
          <a:p>
            <a:pPr lvl="1"/>
            <a:r>
              <a:rPr lang="en-US" dirty="0" smtClean="0"/>
              <a:t>11 Apr</a:t>
            </a:r>
          </a:p>
          <a:p>
            <a:pPr lvl="1"/>
            <a:r>
              <a:rPr lang="en-US" dirty="0" smtClean="0"/>
              <a:t>Final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2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Military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A.	</a:t>
            </a:r>
            <a:r>
              <a:rPr lang="en-US" dirty="0" smtClean="0"/>
              <a:t>Branches</a:t>
            </a:r>
          </a:p>
          <a:p>
            <a:r>
              <a:rPr lang="en-US" dirty="0" smtClean="0"/>
              <a:t>B</a:t>
            </a:r>
            <a:r>
              <a:rPr lang="en-US" dirty="0"/>
              <a:t>.	Rank </a:t>
            </a:r>
            <a:r>
              <a:rPr lang="en-US" dirty="0" smtClean="0"/>
              <a:t>Structure Personnel</a:t>
            </a:r>
            <a:r>
              <a:rPr lang="en-US" dirty="0"/>
              <a:t>: Enlisted Vs. Officers</a:t>
            </a:r>
          </a:p>
          <a:p>
            <a:r>
              <a:rPr lang="en-US" dirty="0"/>
              <a:t>C.	Line vs. </a:t>
            </a:r>
            <a:r>
              <a:rPr lang="en-US" dirty="0" smtClean="0"/>
              <a:t>Medical/Support</a:t>
            </a:r>
            <a:endParaRPr lang="en-US" dirty="0"/>
          </a:p>
          <a:p>
            <a:r>
              <a:rPr lang="en-US" dirty="0"/>
              <a:t>D.	Organizational </a:t>
            </a:r>
            <a:r>
              <a:rPr lang="en-US" dirty="0" smtClean="0"/>
              <a:t>Structure</a:t>
            </a:r>
          </a:p>
          <a:p>
            <a:r>
              <a:rPr lang="en-US" dirty="0" smtClean="0"/>
              <a:t>E. Community Structure</a:t>
            </a:r>
            <a:endParaRPr lang="en-US" dirty="0"/>
          </a:p>
          <a:p>
            <a:r>
              <a:rPr lang="en-US" dirty="0" smtClean="0"/>
              <a:t>F.</a:t>
            </a:r>
            <a:r>
              <a:rPr lang="en-US" dirty="0"/>
              <a:t>	Missions of different services—COL Banks BSCT</a:t>
            </a:r>
          </a:p>
          <a:p>
            <a:r>
              <a:rPr lang="en-US" dirty="0" smtClean="0"/>
              <a:t>G.</a:t>
            </a:r>
            <a:r>
              <a:rPr lang="en-US" dirty="0"/>
              <a:t>	Military Culture—walk, talk, eat, dress, write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7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Branches of the US Military</a:t>
            </a:r>
            <a:endParaRPr lang="en-US" dirty="0"/>
          </a:p>
        </p:txBody>
      </p:sp>
      <p:pic>
        <p:nvPicPr>
          <p:cNvPr id="4" name="Picture 2" descr="C:\Documents and Settings\aogle\Local Settings\Temporary Internet Files\Content.IE5\2XCDIHAD\MCj0429909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371600"/>
            <a:ext cx="1854200" cy="1831975"/>
          </a:xfrm>
          <a:noFill/>
        </p:spPr>
      </p:pic>
      <p:pic>
        <p:nvPicPr>
          <p:cNvPr id="5" name="Picture 3" descr="C:\Documents and Settings\aogle\Local Settings\Temporary Internet Files\Content.IE5\KN6JU969\MCj042979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371600"/>
            <a:ext cx="1843088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C:\Documents and Settings\aogle\Local Settings\Temporary Internet Files\Content.IE5\QEWPWFP5\MCj0429801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813" y="1340644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C:\Documents and Settings\aogle\Local Settings\Temporary Internet Files\Content.IE5\8EVB0A9T\MCj0429915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05200"/>
            <a:ext cx="183832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C:\Documents and Settings\aogle\Local Settings\Temporary Internet Files\Content.IE5\4LE7UJ8T\MCj0429911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486150"/>
            <a:ext cx="18542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44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Army</a:t>
            </a:r>
            <a:br>
              <a:rPr lang="en-US" dirty="0" smtClean="0"/>
            </a:br>
            <a:r>
              <a:rPr lang="en-US" sz="2200" dirty="0"/>
              <a:t>Mission</a:t>
            </a:r>
            <a:r>
              <a:rPr lang="en-US" sz="2200" dirty="0" smtClean="0"/>
              <a:t>: fight </a:t>
            </a:r>
            <a:r>
              <a:rPr lang="en-US" sz="2200" dirty="0"/>
              <a:t>and win our Nation’s wars by providing prompt, sustained land dominance across the full range of military operations and spectrum of conflict in support of combatant commanders.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Who is at Risk?</a:t>
            </a:r>
          </a:p>
          <a:p>
            <a:endParaRPr lang="en-US" dirty="0"/>
          </a:p>
          <a:p>
            <a:r>
              <a:rPr lang="en-US" dirty="0"/>
              <a:t>Risk to Leadership – Mutiny</a:t>
            </a:r>
          </a:p>
          <a:p>
            <a:r>
              <a:rPr lang="en-US" dirty="0"/>
              <a:t>Tradition</a:t>
            </a:r>
          </a:p>
          <a:p>
            <a:r>
              <a:rPr lang="en-US" dirty="0"/>
              <a:t>Rigidity</a:t>
            </a:r>
          </a:p>
          <a:p>
            <a:r>
              <a:rPr lang="en-US" dirty="0"/>
              <a:t>Junior Autonomy</a:t>
            </a:r>
          </a:p>
          <a:p>
            <a:r>
              <a:rPr lang="en-US" dirty="0"/>
              <a:t>Desertion Risk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Junior First, Then Everybody</a:t>
            </a:r>
          </a:p>
          <a:p>
            <a:r>
              <a:rPr lang="en-US" dirty="0"/>
              <a:t>High</a:t>
            </a:r>
          </a:p>
          <a:p>
            <a:endParaRPr lang="en-US" dirty="0"/>
          </a:p>
          <a:p>
            <a:r>
              <a:rPr lang="en-US" dirty="0"/>
              <a:t>Medium</a:t>
            </a:r>
          </a:p>
          <a:p>
            <a:r>
              <a:rPr lang="en-US" dirty="0"/>
              <a:t>Low</a:t>
            </a:r>
          </a:p>
          <a:p>
            <a:r>
              <a:rPr lang="en-US" dirty="0"/>
              <a:t>High</a:t>
            </a:r>
          </a:p>
          <a:p>
            <a:r>
              <a:rPr lang="en-US" dirty="0"/>
              <a:t>High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00" y="4648200"/>
            <a:ext cx="21272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417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Air Force</a:t>
            </a:r>
            <a:br>
              <a:rPr lang="en-US" dirty="0" smtClean="0"/>
            </a:br>
            <a:r>
              <a:rPr lang="en-US" sz="2200" dirty="0" smtClean="0"/>
              <a:t>Mission: </a:t>
            </a:r>
            <a:r>
              <a:rPr lang="en-US" sz="2200" i="1" dirty="0"/>
              <a:t>fly, fight</a:t>
            </a:r>
            <a:r>
              <a:rPr lang="en-US" sz="2200" dirty="0"/>
              <a:t> and </a:t>
            </a:r>
            <a:r>
              <a:rPr lang="en-US" sz="2200" i="1" dirty="0"/>
              <a:t>win</a:t>
            </a:r>
            <a:r>
              <a:rPr lang="en-US" sz="2200" dirty="0"/>
              <a:t>...in air, space and cyberspace.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Who is at Risk?</a:t>
            </a:r>
          </a:p>
          <a:p>
            <a:r>
              <a:rPr lang="en-US" dirty="0"/>
              <a:t>Risk to Leadership – Mutiny</a:t>
            </a:r>
          </a:p>
          <a:p>
            <a:r>
              <a:rPr lang="en-US" dirty="0"/>
              <a:t>Tradition</a:t>
            </a:r>
          </a:p>
          <a:p>
            <a:r>
              <a:rPr lang="en-US" dirty="0"/>
              <a:t>Rigidity</a:t>
            </a:r>
          </a:p>
          <a:p>
            <a:r>
              <a:rPr lang="en-US" dirty="0"/>
              <a:t>Junior Autonomy</a:t>
            </a:r>
          </a:p>
          <a:p>
            <a:r>
              <a:rPr lang="en-US" dirty="0"/>
              <a:t>Desertion Risk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Officers</a:t>
            </a:r>
          </a:p>
          <a:p>
            <a:r>
              <a:rPr lang="en-US" dirty="0"/>
              <a:t>Very High</a:t>
            </a:r>
          </a:p>
          <a:p>
            <a:endParaRPr lang="en-US" dirty="0"/>
          </a:p>
          <a:p>
            <a:r>
              <a:rPr lang="en-US" dirty="0"/>
              <a:t>Low</a:t>
            </a:r>
          </a:p>
          <a:p>
            <a:r>
              <a:rPr lang="en-US" dirty="0"/>
              <a:t>Medium</a:t>
            </a:r>
          </a:p>
          <a:p>
            <a:r>
              <a:rPr lang="en-US" dirty="0"/>
              <a:t>Low</a:t>
            </a:r>
          </a:p>
          <a:p>
            <a:r>
              <a:rPr lang="en-US" dirty="0"/>
              <a:t>Medium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1981200" cy="1471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354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</a:t>
            </a:r>
            <a:r>
              <a:rPr lang="en-US" dirty="0"/>
              <a:t>Navy</a:t>
            </a:r>
            <a:br>
              <a:rPr lang="en-US" dirty="0"/>
            </a:br>
            <a:r>
              <a:rPr lang="en-US" sz="2200" dirty="0" smtClean="0"/>
              <a:t>Mission: maintain</a:t>
            </a:r>
            <a:r>
              <a:rPr lang="en-US" sz="2200" dirty="0"/>
              <a:t>, train and equip combat-ready Naval forces capable of winning wars, deterring aggression and maintaining freedom of the seas.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/>
          <a:lstStyle/>
          <a:p>
            <a:r>
              <a:rPr lang="en-US" dirty="0"/>
              <a:t>Who is at Risk?</a:t>
            </a:r>
          </a:p>
          <a:p>
            <a:r>
              <a:rPr lang="en-US" dirty="0"/>
              <a:t>Risk to Leadership – Mutiny</a:t>
            </a:r>
          </a:p>
          <a:p>
            <a:r>
              <a:rPr lang="en-US" dirty="0"/>
              <a:t>Tradition</a:t>
            </a:r>
          </a:p>
          <a:p>
            <a:r>
              <a:rPr lang="en-US" dirty="0"/>
              <a:t>Rigidity</a:t>
            </a:r>
          </a:p>
          <a:p>
            <a:r>
              <a:rPr lang="en-US" dirty="0"/>
              <a:t>Junior Autonomy</a:t>
            </a:r>
          </a:p>
          <a:p>
            <a:r>
              <a:rPr lang="en-US" dirty="0"/>
              <a:t>Desertion Risk</a:t>
            </a:r>
          </a:p>
          <a:p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/>
          <a:lstStyle/>
          <a:p>
            <a:r>
              <a:rPr lang="en-US" dirty="0"/>
              <a:t>Everybody!</a:t>
            </a:r>
          </a:p>
          <a:p>
            <a:r>
              <a:rPr lang="en-US" dirty="0"/>
              <a:t>Low</a:t>
            </a:r>
          </a:p>
          <a:p>
            <a:endParaRPr lang="en-US" dirty="0"/>
          </a:p>
          <a:p>
            <a:r>
              <a:rPr lang="en-US" dirty="0"/>
              <a:t>Very High</a:t>
            </a:r>
          </a:p>
          <a:p>
            <a:r>
              <a:rPr lang="en-US" dirty="0"/>
              <a:t>High</a:t>
            </a:r>
          </a:p>
          <a:p>
            <a:r>
              <a:rPr lang="en-US" dirty="0"/>
              <a:t>Low</a:t>
            </a:r>
          </a:p>
          <a:p>
            <a:r>
              <a:rPr lang="en-US" dirty="0"/>
              <a:t>Very Low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029200"/>
            <a:ext cx="2420471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760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 Marine </a:t>
            </a:r>
            <a:r>
              <a:rPr lang="en-US" dirty="0"/>
              <a:t>Corps</a:t>
            </a:r>
            <a:br>
              <a:rPr lang="en-US" dirty="0"/>
            </a:br>
            <a:r>
              <a:rPr lang="en-US" sz="2700" dirty="0"/>
              <a:t>Mission: amphibious, project combat ground and air forces from the </a:t>
            </a:r>
            <a:r>
              <a:rPr lang="en-US" sz="2700" dirty="0" smtClean="0"/>
              <a:t>sea.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/>
          <a:lstStyle/>
          <a:p>
            <a:r>
              <a:rPr lang="en-US" dirty="0"/>
              <a:t>Who is at Risk?</a:t>
            </a:r>
          </a:p>
          <a:p>
            <a:r>
              <a:rPr lang="en-US" dirty="0"/>
              <a:t>Risk to Leadership – Mutiny</a:t>
            </a:r>
          </a:p>
          <a:p>
            <a:r>
              <a:rPr lang="en-US" dirty="0"/>
              <a:t>Tradition</a:t>
            </a:r>
          </a:p>
          <a:p>
            <a:r>
              <a:rPr lang="en-US" dirty="0"/>
              <a:t>Rigidity</a:t>
            </a:r>
          </a:p>
          <a:p>
            <a:r>
              <a:rPr lang="en-US" dirty="0"/>
              <a:t>Junior Autonomy</a:t>
            </a:r>
          </a:p>
          <a:p>
            <a:r>
              <a:rPr lang="en-US" dirty="0"/>
              <a:t>Desertion Risk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/>
          <a:lstStyle/>
          <a:p>
            <a:r>
              <a:rPr lang="en-US" dirty="0" smtClean="0"/>
              <a:t>Everyone</a:t>
            </a:r>
          </a:p>
          <a:p>
            <a:r>
              <a:rPr lang="en-US" dirty="0" smtClean="0"/>
              <a:t>High/Low</a:t>
            </a:r>
          </a:p>
          <a:p>
            <a:endParaRPr lang="en-US" dirty="0"/>
          </a:p>
          <a:p>
            <a:r>
              <a:rPr lang="en-US" dirty="0" smtClean="0"/>
              <a:t>High</a:t>
            </a:r>
          </a:p>
          <a:p>
            <a:r>
              <a:rPr lang="en-US" dirty="0" smtClean="0"/>
              <a:t>High</a:t>
            </a:r>
          </a:p>
          <a:p>
            <a:r>
              <a:rPr lang="en-US" dirty="0" smtClean="0"/>
              <a:t>Low</a:t>
            </a:r>
            <a:endParaRPr lang="en-US" dirty="0"/>
          </a:p>
          <a:p>
            <a:r>
              <a:rPr lang="en-US" dirty="0" smtClean="0"/>
              <a:t>High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344438"/>
            <a:ext cx="33401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24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Jan 11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746</Words>
  <Application>Microsoft Office PowerPoint</Application>
  <PresentationFormat>On-screen Show (4:3)</PresentationFormat>
  <Paragraphs>145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Jan 11</vt:lpstr>
      <vt:lpstr>Introduction and overview of class, Military Overview,  History of Military Psychology, Ch1</vt:lpstr>
      <vt:lpstr>Disclaimer</vt:lpstr>
      <vt:lpstr>Schedule</vt:lpstr>
      <vt:lpstr>Military Overview</vt:lpstr>
      <vt:lpstr>Branches of the US Military</vt:lpstr>
      <vt:lpstr>US Army Mission: fight and win our Nation’s wars by providing prompt, sustained land dominance across the full range of military operations and spectrum of conflict in support of combatant commanders.  </vt:lpstr>
      <vt:lpstr>US Air Force Mission: fly, fight and win...in air, space and cyberspace.</vt:lpstr>
      <vt:lpstr>US Navy Mission: maintain, train and equip combat-ready Naval forces capable of winning wars, deterring aggression and maintaining freedom of the seas.</vt:lpstr>
      <vt:lpstr>US Marine Corps Mission: amphibious, project combat ground and air forces from the sea. </vt:lpstr>
      <vt:lpstr>US Coast Guard</vt:lpstr>
      <vt:lpstr>Rank Structure-Enlisted</vt:lpstr>
      <vt:lpstr>Rank Structure--Officers</vt:lpstr>
      <vt:lpstr>Es and Os—What’s the Difference?</vt:lpstr>
      <vt:lpstr>Es and Os—What’s the Difference?</vt:lpstr>
      <vt:lpstr>Es and Os—What’s the Difference?</vt:lpstr>
      <vt:lpstr>Line/Operational vs. Support/Institutional</vt:lpstr>
      <vt:lpstr>Line/Operational vs. Support/Institutional</vt:lpstr>
      <vt:lpstr>Organizational Structure</vt:lpstr>
      <vt:lpstr>Organizational Structure</vt:lpstr>
      <vt:lpstr>Military Culture</vt:lpstr>
      <vt:lpstr>Military Norms</vt:lpstr>
      <vt:lpstr>Type of Service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</dc:title>
  <dc:creator>Kieran Dhillon</dc:creator>
  <cp:lastModifiedBy>owner</cp:lastModifiedBy>
  <cp:revision>20</cp:revision>
  <dcterms:created xsi:type="dcterms:W3CDTF">2011-11-15T22:28:42Z</dcterms:created>
  <dcterms:modified xsi:type="dcterms:W3CDTF">2012-01-05T04:09:25Z</dcterms:modified>
</cp:coreProperties>
</file>