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82" r:id="rId6"/>
    <p:sldId id="259" r:id="rId7"/>
    <p:sldId id="260" r:id="rId8"/>
    <p:sldId id="261" r:id="rId9"/>
    <p:sldId id="277" r:id="rId10"/>
    <p:sldId id="281" r:id="rId11"/>
    <p:sldId id="278" r:id="rId12"/>
    <p:sldId id="279" r:id="rId13"/>
    <p:sldId id="280" r:id="rId14"/>
    <p:sldId id="262" r:id="rId15"/>
    <p:sldId id="271" r:id="rId16"/>
    <p:sldId id="263" r:id="rId17"/>
    <p:sldId id="272" r:id="rId18"/>
    <p:sldId id="273" r:id="rId19"/>
    <p:sldId id="264" r:id="rId20"/>
    <p:sldId id="265" r:id="rId21"/>
    <p:sldId id="275" r:id="rId22"/>
    <p:sldId id="274" r:id="rId23"/>
    <p:sldId id="276" r:id="rId24"/>
    <p:sldId id="266" r:id="rId25"/>
    <p:sldId id="267" r:id="rId26"/>
    <p:sldId id="268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wo_jima_flag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7731"/>
            <a:ext cx="9144000" cy="68657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304800"/>
            <a:ext cx="8229600" cy="57912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144D5-DC78-4449-8726-4CFA432D341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2894-982D-45E3-89AA-D9F4240ECD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Documents and Settings\Collin McConkey\My Documents\My Pictures\Soldiers\iwo_jima_flag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7729"/>
            <a:ext cx="9144000" cy="686572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57200" y="304800"/>
            <a:ext cx="8229600" cy="57912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Clinical Considerations and Readiness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 Emergent CDE</a:t>
            </a:r>
          </a:p>
          <a:p>
            <a:pPr lvl="1"/>
            <a:r>
              <a:rPr lang="en-US" dirty="0" smtClean="0"/>
              <a:t>No immediate safety concerns suspected</a:t>
            </a:r>
          </a:p>
          <a:p>
            <a:pPr lvl="1"/>
            <a:r>
              <a:rPr lang="en-US" dirty="0" smtClean="0"/>
              <a:t>CC consults with CDE POC about appropriate options and circumstances warranting referral</a:t>
            </a:r>
          </a:p>
          <a:p>
            <a:pPr lvl="2"/>
            <a:r>
              <a:rPr lang="en-US" dirty="0" smtClean="0"/>
              <a:t>Unpredictable behavior; repeat misconduct, </a:t>
            </a:r>
            <a:r>
              <a:rPr lang="en-US" dirty="0" err="1" smtClean="0"/>
              <a:t>lability</a:t>
            </a:r>
            <a:r>
              <a:rPr lang="en-US" dirty="0" smtClean="0"/>
              <a:t>, acting out, odd behavior; job learning </a:t>
            </a:r>
            <a:r>
              <a:rPr lang="en-US" dirty="0" err="1" smtClean="0"/>
              <a:t>probs</a:t>
            </a:r>
            <a:r>
              <a:rPr lang="en-US" dirty="0" smtClean="0"/>
              <a:t>; illegal </a:t>
            </a:r>
            <a:r>
              <a:rPr lang="en-US" dirty="0" err="1" smtClean="0"/>
              <a:t>beh</a:t>
            </a:r>
            <a:r>
              <a:rPr lang="en-US" dirty="0" smtClean="0"/>
              <a:t>; non responsive to unit discipline; somatic complaints impact unit msn; CC seeking discharge from svc for </a:t>
            </a:r>
            <a:r>
              <a:rPr lang="en-US" dirty="0" err="1" smtClean="0"/>
              <a:t>mbr</a:t>
            </a:r>
            <a:endParaRPr lang="en-US" dirty="0" smtClean="0"/>
          </a:p>
          <a:p>
            <a:pPr lvl="1"/>
            <a:r>
              <a:rPr lang="en-US" dirty="0" smtClean="0"/>
              <a:t>Answers if MH condition explains situation</a:t>
            </a:r>
          </a:p>
          <a:p>
            <a:pPr lvl="1"/>
            <a:r>
              <a:rPr lang="en-US" dirty="0" smtClean="0"/>
              <a:t>Is condition amenable to treatment?</a:t>
            </a:r>
          </a:p>
          <a:p>
            <a:pPr lvl="1"/>
            <a:r>
              <a:rPr lang="en-US" dirty="0" smtClean="0"/>
              <a:t>Can </a:t>
            </a:r>
            <a:r>
              <a:rPr lang="en-US" dirty="0" err="1" smtClean="0"/>
              <a:t>mbr</a:t>
            </a:r>
            <a:r>
              <a:rPr lang="en-US" dirty="0" smtClean="0"/>
              <a:t> handle a weapon, have access to classified info, be deployed, be suitable for continued svc?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Once proceeding, MH provider gathers collateral info from CC and medical records</a:t>
            </a:r>
          </a:p>
          <a:p>
            <a:r>
              <a:rPr lang="en-US" dirty="0" smtClean="0"/>
              <a:t>CC orders </a:t>
            </a:r>
            <a:r>
              <a:rPr lang="en-US" dirty="0" err="1" smtClean="0"/>
              <a:t>mbr</a:t>
            </a:r>
            <a:r>
              <a:rPr lang="en-US" dirty="0" smtClean="0"/>
              <a:t> to appear for CDE verbally and in writing.</a:t>
            </a:r>
          </a:p>
          <a:p>
            <a:pPr lvl="1"/>
            <a:r>
              <a:rPr lang="en-US" dirty="0" err="1" smtClean="0"/>
              <a:t>Mbr</a:t>
            </a:r>
            <a:r>
              <a:rPr lang="en-US" dirty="0" smtClean="0"/>
              <a:t> gets 2 business days to seek legal counsel</a:t>
            </a:r>
          </a:p>
          <a:p>
            <a:r>
              <a:rPr lang="en-US" dirty="0" smtClean="0"/>
              <a:t>When meeting with </a:t>
            </a:r>
            <a:r>
              <a:rPr lang="en-US" dirty="0" err="1" smtClean="0"/>
              <a:t>mbr</a:t>
            </a:r>
            <a:r>
              <a:rPr lang="en-US" dirty="0" smtClean="0"/>
              <a:t>, informed consent:</a:t>
            </a:r>
          </a:p>
          <a:p>
            <a:pPr lvl="1"/>
            <a:r>
              <a:rPr lang="en-US" dirty="0" smtClean="0"/>
              <a:t>Purpose of </a:t>
            </a:r>
            <a:r>
              <a:rPr lang="en-US" dirty="0" err="1" smtClean="0"/>
              <a:t>eval</a:t>
            </a:r>
            <a:r>
              <a:rPr lang="en-US" dirty="0" smtClean="0"/>
              <a:t>, not </a:t>
            </a:r>
            <a:r>
              <a:rPr lang="en-US" dirty="0" err="1" smtClean="0"/>
              <a:t>mbr’s</a:t>
            </a:r>
            <a:r>
              <a:rPr lang="en-US" dirty="0" smtClean="0"/>
              <a:t> provider, consultant for CC, lack of confidentiality, possible outcomes</a:t>
            </a:r>
          </a:p>
          <a:p>
            <a:pPr lvl="1"/>
            <a:r>
              <a:rPr lang="en-US" dirty="0" smtClean="0"/>
              <a:t>Clinical interview, psych testing</a:t>
            </a:r>
          </a:p>
          <a:p>
            <a:r>
              <a:rPr lang="en-US" dirty="0" smtClean="0"/>
              <a:t>After </a:t>
            </a:r>
            <a:r>
              <a:rPr lang="en-US" dirty="0" err="1" smtClean="0"/>
              <a:t>eval</a:t>
            </a:r>
            <a:r>
              <a:rPr lang="en-US" dirty="0" smtClean="0"/>
              <a:t> completed, 1 business day to report findings and medical recommendation to CC verbally </a:t>
            </a:r>
          </a:p>
        </p:txBody>
      </p:sp>
    </p:spTree>
    <p:extLst>
      <p:ext uri="{BB962C8B-B14F-4D97-AF65-F5344CB8AC3E}">
        <p14:creationId xmlns:p14="http://schemas.microsoft.com/office/powerpoint/2010/main" val="207209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</a:p>
          <a:p>
            <a:pPr lvl="1"/>
            <a:r>
              <a:rPr lang="en-US" dirty="0" smtClean="0"/>
              <a:t>RTD—No MH issue</a:t>
            </a:r>
          </a:p>
          <a:p>
            <a:pPr lvl="1"/>
            <a:r>
              <a:rPr lang="en-US" dirty="0" smtClean="0"/>
              <a:t>RTD with MH </a:t>
            </a:r>
            <a:r>
              <a:rPr lang="en-US" dirty="0" err="1" smtClean="0"/>
              <a:t>tx</a:t>
            </a:r>
            <a:r>
              <a:rPr lang="en-US" dirty="0" smtClean="0"/>
              <a:t>—Fitness Issue</a:t>
            </a:r>
          </a:p>
          <a:p>
            <a:pPr lvl="1"/>
            <a:r>
              <a:rPr lang="en-US" dirty="0" smtClean="0"/>
              <a:t>Refer for MEB—Fitness Issue</a:t>
            </a:r>
          </a:p>
          <a:p>
            <a:pPr lvl="1"/>
            <a:r>
              <a:rPr lang="en-US" dirty="0" smtClean="0"/>
              <a:t>Recommend Administrative Discharge—Suitability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40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Fitness vs. </a:t>
            </a:r>
            <a:r>
              <a:rPr lang="en-US" dirty="0" smtClean="0"/>
              <a:t>Suitability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Fitness: Does the </a:t>
            </a:r>
            <a:r>
              <a:rPr lang="en-US" dirty="0" err="1" smtClean="0"/>
              <a:t>mbr</a:t>
            </a:r>
            <a:r>
              <a:rPr lang="en-US" dirty="0" smtClean="0"/>
              <a:t> have a condition amenable to treatment? </a:t>
            </a:r>
          </a:p>
          <a:p>
            <a:pPr lvl="1"/>
            <a:r>
              <a:rPr lang="en-US" dirty="0" smtClean="0"/>
              <a:t>Axis I</a:t>
            </a:r>
          </a:p>
          <a:p>
            <a:pPr lvl="1"/>
            <a:r>
              <a:rPr lang="en-US" dirty="0" smtClean="0"/>
              <a:t>Handled by Medical Board process</a:t>
            </a:r>
          </a:p>
          <a:p>
            <a:r>
              <a:rPr lang="en-US" dirty="0" smtClean="0"/>
              <a:t>Suitability</a:t>
            </a:r>
            <a:r>
              <a:rPr lang="en-US" dirty="0" smtClean="0"/>
              <a:t>: Does </a:t>
            </a:r>
            <a:r>
              <a:rPr lang="en-US" dirty="0" err="1" smtClean="0"/>
              <a:t>mbr</a:t>
            </a:r>
            <a:r>
              <a:rPr lang="en-US" dirty="0" smtClean="0"/>
              <a:t> have a persistent pervasive character presentation not amenable to reasonable treatment that can significantly interfere with </a:t>
            </a:r>
            <a:r>
              <a:rPr lang="en-US" dirty="0" err="1" smtClean="0"/>
              <a:t>mbr’s</a:t>
            </a:r>
            <a:r>
              <a:rPr lang="en-US" dirty="0" smtClean="0"/>
              <a:t> ability to function effectively in a military environment? </a:t>
            </a:r>
          </a:p>
          <a:p>
            <a:pPr lvl="1"/>
            <a:r>
              <a:rPr lang="en-US" dirty="0" smtClean="0"/>
              <a:t>Axis II</a:t>
            </a:r>
          </a:p>
          <a:p>
            <a:pPr lvl="1"/>
            <a:r>
              <a:rPr lang="en-US" dirty="0" smtClean="0"/>
              <a:t>Handled by Legal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5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Clinical </a:t>
            </a:r>
            <a:r>
              <a:rPr lang="en-US" sz="5400" dirty="0"/>
              <a:t>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043653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Your Role: Occupational Mental </a:t>
            </a:r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setting: Obligation to mission requirements, ability to function effectively in the military environment</a:t>
            </a:r>
          </a:p>
          <a:p>
            <a:r>
              <a:rPr lang="en-US" dirty="0" smtClean="0"/>
              <a:t>Civilian setting:  Obligation to patient first</a:t>
            </a:r>
          </a:p>
          <a:p>
            <a:r>
              <a:rPr lang="en-US" dirty="0" smtClean="0"/>
              <a:t>When Axis I or Axis II dx made, fitness and suitability for duty determination required</a:t>
            </a:r>
          </a:p>
          <a:p>
            <a:pPr lvl="1"/>
            <a:r>
              <a:rPr lang="en-US" dirty="0" smtClean="0"/>
              <a:t>Guidelines for decisions dictated by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92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Dynamics in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junior svc </a:t>
            </a:r>
            <a:r>
              <a:rPr lang="en-US" dirty="0" err="1" smtClean="0"/>
              <a:t>mbrs</a:t>
            </a:r>
            <a:r>
              <a:rPr lang="en-US" dirty="0" smtClean="0"/>
              <a:t> aware of rank</a:t>
            </a:r>
          </a:p>
          <a:p>
            <a:pPr lvl="1"/>
            <a:r>
              <a:rPr lang="en-US" dirty="0" smtClean="0"/>
              <a:t>Ingrained in training</a:t>
            </a:r>
          </a:p>
          <a:p>
            <a:pPr lvl="1"/>
            <a:r>
              <a:rPr lang="en-US" dirty="0" smtClean="0"/>
              <a:t>As </a:t>
            </a:r>
            <a:r>
              <a:rPr lang="en-US" dirty="0" err="1" smtClean="0"/>
              <a:t>pts</a:t>
            </a:r>
            <a:r>
              <a:rPr lang="en-US" dirty="0" smtClean="0"/>
              <a:t>, some sit at attention, highly formal, not relaxed, detracts from developing alliance</a:t>
            </a:r>
          </a:p>
          <a:p>
            <a:pPr lvl="2"/>
            <a:r>
              <a:rPr lang="en-US" dirty="0" smtClean="0"/>
              <a:t>Resolve by clinician behavior, body language, and addressing issue casually</a:t>
            </a:r>
          </a:p>
        </p:txBody>
      </p:sp>
    </p:spTree>
    <p:extLst>
      <p:ext uri="{BB962C8B-B14F-4D97-AF65-F5344CB8AC3E}">
        <p14:creationId xmlns:p14="http://schemas.microsoft.com/office/powerpoint/2010/main" val="1376601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Dynamics in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As clinicians, some discomfort about confronting higher ranking </a:t>
            </a:r>
            <a:r>
              <a:rPr lang="en-US" dirty="0" err="1"/>
              <a:t>pt</a:t>
            </a:r>
            <a:r>
              <a:rPr lang="en-US" dirty="0"/>
              <a:t>; asking and discussing super private info</a:t>
            </a:r>
          </a:p>
          <a:p>
            <a:pPr lvl="2"/>
            <a:r>
              <a:rPr lang="en-US" dirty="0"/>
              <a:t>Resolved by developing rapport, good working alliance, and building </a:t>
            </a:r>
            <a:r>
              <a:rPr lang="en-US" dirty="0" err="1"/>
              <a:t>pt’s</a:t>
            </a:r>
            <a:r>
              <a:rPr lang="en-US" dirty="0"/>
              <a:t> confidence in provider</a:t>
            </a:r>
          </a:p>
          <a:p>
            <a:pPr lvl="1"/>
            <a:r>
              <a:rPr lang="en-US" dirty="0" smtClean="0"/>
              <a:t>As MH techs, lower confidence starting out since they don’t have rank or pro qualifications providers do</a:t>
            </a:r>
          </a:p>
          <a:p>
            <a:pPr lvl="2"/>
            <a:r>
              <a:rPr lang="en-US" dirty="0" smtClean="0"/>
              <a:t>All staff in MTF </a:t>
            </a:r>
            <a:r>
              <a:rPr lang="en-US" dirty="0" err="1" smtClean="0"/>
              <a:t>incl</a:t>
            </a:r>
            <a:r>
              <a:rPr lang="en-US" dirty="0" smtClean="0"/>
              <a:t> MHTs work under the authority of the medical group CC who’s usually an O-6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Who is your client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therapy—patient is your client</a:t>
            </a:r>
          </a:p>
          <a:p>
            <a:pPr lvl="1"/>
            <a:r>
              <a:rPr lang="en-US" dirty="0" smtClean="0"/>
              <a:t>Msn impacting issues reported to CC</a:t>
            </a:r>
          </a:p>
          <a:p>
            <a:r>
              <a:rPr lang="en-US" dirty="0" smtClean="0"/>
              <a:t>For CC directed </a:t>
            </a:r>
            <a:r>
              <a:rPr lang="en-US" dirty="0" smtClean="0"/>
              <a:t>evaluations—CC and svc branch are </a:t>
            </a:r>
            <a:r>
              <a:rPr lang="en-US" dirty="0" smtClean="0"/>
              <a:t>the </a:t>
            </a:r>
            <a:r>
              <a:rPr lang="en-US" dirty="0" smtClean="0"/>
              <a:t>clients</a:t>
            </a:r>
            <a:endParaRPr lang="en-US" dirty="0" smtClean="0"/>
          </a:p>
          <a:p>
            <a:r>
              <a:rPr lang="en-US" dirty="0" smtClean="0"/>
              <a:t>For duty evaluations, assessment/selection, special schools, security clearances—military branch is your client, make recommendations for the good of the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11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Must apply APA ethics code in context of mil instructions, federal and state laws</a:t>
            </a:r>
          </a:p>
          <a:p>
            <a:pPr lvl="1"/>
            <a:r>
              <a:rPr lang="en-US" dirty="0" smtClean="0"/>
              <a:t>Mandatory civilian and mil reporting requirements</a:t>
            </a:r>
          </a:p>
          <a:p>
            <a:pPr lvl="2"/>
            <a:r>
              <a:rPr lang="en-US" dirty="0" err="1" smtClean="0"/>
              <a:t>Pt</a:t>
            </a:r>
            <a:r>
              <a:rPr lang="en-US" dirty="0" smtClean="0"/>
              <a:t> informed verbally and in writing prior to </a:t>
            </a:r>
            <a:r>
              <a:rPr lang="en-US" dirty="0" err="1" smtClean="0"/>
              <a:t>svcs</a:t>
            </a:r>
            <a:endParaRPr lang="en-US" dirty="0" smtClean="0"/>
          </a:p>
          <a:p>
            <a:pPr lvl="1"/>
            <a:r>
              <a:rPr lang="en-US" dirty="0" smtClean="0"/>
              <a:t>Rights/Interests of individual weighed against group’s</a:t>
            </a:r>
          </a:p>
          <a:p>
            <a:pPr lvl="2"/>
            <a:r>
              <a:rPr lang="en-US" dirty="0" smtClean="0"/>
              <a:t>Significant factor in Stigma</a:t>
            </a:r>
          </a:p>
          <a:p>
            <a:pPr lvl="2"/>
            <a:r>
              <a:rPr lang="en-US" dirty="0" smtClean="0"/>
              <a:t>Mission Impact</a:t>
            </a:r>
          </a:p>
          <a:p>
            <a:pPr lvl="2"/>
            <a:r>
              <a:rPr lang="en-US" dirty="0" smtClean="0"/>
              <a:t>CC need to know</a:t>
            </a:r>
          </a:p>
          <a:p>
            <a:pPr lvl="1"/>
            <a:r>
              <a:rPr lang="en-US" dirty="0" smtClean="0"/>
              <a:t>CC has responsibility to know whereabouts of troops</a:t>
            </a:r>
          </a:p>
          <a:p>
            <a:pPr lvl="2"/>
            <a:r>
              <a:rPr lang="en-US" dirty="0" smtClean="0"/>
              <a:t>Usually no more detail than “at a medical </a:t>
            </a:r>
            <a:r>
              <a:rPr lang="en-US" dirty="0" err="1" smtClean="0"/>
              <a:t>appt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Will not disclose whether </a:t>
            </a:r>
            <a:r>
              <a:rPr lang="en-US" dirty="0" err="1" smtClean="0"/>
              <a:t>mbr</a:t>
            </a:r>
            <a:r>
              <a:rPr lang="en-US" dirty="0" smtClean="0"/>
              <a:t> is a </a:t>
            </a:r>
            <a:r>
              <a:rPr lang="en-US" dirty="0" err="1" smtClean="0"/>
              <a:t>pt</a:t>
            </a:r>
            <a:r>
              <a:rPr lang="en-US" dirty="0" smtClean="0"/>
              <a:t> in clinic or not unless msn impacting issue present or </a:t>
            </a:r>
            <a:r>
              <a:rPr lang="en-US" dirty="0" err="1" smtClean="0"/>
              <a:t>pt</a:t>
            </a:r>
            <a:r>
              <a:rPr lang="en-US" dirty="0" smtClean="0"/>
              <a:t> gives consent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73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and opinions expressed by </a:t>
            </a:r>
            <a:r>
              <a:rPr lang="en-US" dirty="0" err="1"/>
              <a:t>Maj</a:t>
            </a:r>
            <a:r>
              <a:rPr lang="en-US" dirty="0"/>
              <a:t> Dhillon and other military/government employees providing lectures are not intended/should not be taken as representing the policies and views of the Department of Defense, its component services, or the US Government.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 Impact</a:t>
            </a:r>
          </a:p>
          <a:p>
            <a:pPr lvl="1"/>
            <a:r>
              <a:rPr lang="en-US" dirty="0" smtClean="0"/>
              <a:t>~50% who have seen a mil MHP and ~66% who have not, believe there is negative career impact</a:t>
            </a:r>
          </a:p>
          <a:p>
            <a:pPr lvl="1"/>
            <a:r>
              <a:rPr lang="en-US" dirty="0" smtClean="0"/>
              <a:t>Generally </a:t>
            </a:r>
            <a:r>
              <a:rPr lang="en-US" dirty="0" err="1" smtClean="0"/>
              <a:t>pt</a:t>
            </a:r>
            <a:r>
              <a:rPr lang="en-US" dirty="0" smtClean="0"/>
              <a:t> case surveys show overwhelming majority do not have career impact</a:t>
            </a:r>
          </a:p>
          <a:p>
            <a:pPr lvl="2"/>
            <a:r>
              <a:rPr lang="en-US" dirty="0" smtClean="0"/>
              <a:t>Small percentage that does usually CC referred or waited until problem was severe to seek help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59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Limited MH assets</a:t>
            </a:r>
          </a:p>
          <a:p>
            <a:pPr lvl="1"/>
            <a:r>
              <a:rPr lang="en-US" dirty="0" smtClean="0"/>
              <a:t>Small/ remote locations</a:t>
            </a:r>
          </a:p>
          <a:p>
            <a:pPr lvl="1"/>
            <a:r>
              <a:rPr lang="en-US" dirty="0" smtClean="0"/>
              <a:t>Address with </a:t>
            </a:r>
            <a:r>
              <a:rPr lang="en-US" dirty="0" err="1" smtClean="0"/>
              <a:t>pt</a:t>
            </a:r>
            <a:r>
              <a:rPr lang="en-US" dirty="0" smtClean="0"/>
              <a:t> how to handle encounters outside of med setting to preserve confidentiality</a:t>
            </a:r>
          </a:p>
          <a:p>
            <a:pPr lvl="1"/>
            <a:r>
              <a:rPr lang="en-US" dirty="0" smtClean="0"/>
              <a:t>Be a professional at all times</a:t>
            </a:r>
          </a:p>
          <a:p>
            <a:pPr lvl="2"/>
            <a:r>
              <a:rPr lang="en-US" dirty="0" smtClean="0"/>
              <a:t>Case in point: </a:t>
            </a:r>
            <a:r>
              <a:rPr lang="en-US" dirty="0" err="1" smtClean="0"/>
              <a:t>pt</a:t>
            </a:r>
            <a:r>
              <a:rPr lang="en-US" dirty="0" smtClean="0"/>
              <a:t> is also CC of another </a:t>
            </a:r>
            <a:r>
              <a:rPr lang="en-US" dirty="0" err="1" smtClean="0"/>
              <a:t>pt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06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Multiculturalism</a:t>
            </a:r>
          </a:p>
          <a:p>
            <a:pPr lvl="1"/>
            <a:r>
              <a:rPr lang="en-US" dirty="0" smtClean="0"/>
              <a:t>Population as diverse as US</a:t>
            </a:r>
          </a:p>
          <a:p>
            <a:pPr lvl="1"/>
            <a:r>
              <a:rPr lang="en-US" dirty="0" smtClean="0"/>
              <a:t>Non-citizens serving </a:t>
            </a:r>
          </a:p>
          <a:p>
            <a:pPr lvl="1"/>
            <a:r>
              <a:rPr lang="en-US" dirty="0" smtClean="0"/>
              <a:t>Allied country services</a:t>
            </a:r>
          </a:p>
          <a:p>
            <a:pPr lvl="1"/>
            <a:r>
              <a:rPr lang="en-US" dirty="0" smtClean="0"/>
              <a:t>Spouses, dependents</a:t>
            </a:r>
          </a:p>
          <a:p>
            <a:pPr lvl="1"/>
            <a:r>
              <a:rPr lang="en-US" dirty="0" smtClean="0"/>
              <a:t>Overcome dearth of knowledge of a particular culture by learning from </a:t>
            </a:r>
            <a:r>
              <a:rPr lang="en-US" dirty="0" err="1" smtClean="0"/>
              <a:t>pt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05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are the needs of the </a:t>
            </a:r>
            <a:r>
              <a:rPr lang="en-US" dirty="0" smtClean="0"/>
              <a:t>organization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</a:t>
            </a:r>
            <a:r>
              <a:rPr lang="en-US" dirty="0" smtClean="0"/>
              <a:t>uick </a:t>
            </a:r>
            <a:r>
              <a:rPr lang="en-US" dirty="0"/>
              <a:t>effective </a:t>
            </a:r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6-25 sessions</a:t>
            </a:r>
          </a:p>
          <a:p>
            <a:pPr lvl="1"/>
            <a:r>
              <a:rPr lang="en-US" dirty="0" smtClean="0"/>
              <a:t>Focused goals related to functioning, symptom specific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eployments, PCS, training interfere w treatment</a:t>
            </a:r>
          </a:p>
          <a:p>
            <a:pPr lvl="1"/>
            <a:r>
              <a:rPr lang="en-US" dirty="0" smtClean="0"/>
              <a:t>Must be possible to </a:t>
            </a:r>
            <a:r>
              <a:rPr lang="en-US" dirty="0" err="1" smtClean="0"/>
              <a:t>cont</a:t>
            </a:r>
            <a:r>
              <a:rPr lang="en-US" dirty="0" smtClean="0"/>
              <a:t> care w another provider</a:t>
            </a:r>
          </a:p>
          <a:p>
            <a:pPr lvl="1"/>
            <a:r>
              <a:rPr lang="en-US" dirty="0" smtClean="0"/>
              <a:t>Care transfer process to ensure continuity of care</a:t>
            </a:r>
          </a:p>
          <a:p>
            <a:r>
              <a:rPr lang="en-US" dirty="0" smtClean="0"/>
              <a:t>Minimal interruption to operations</a:t>
            </a:r>
          </a:p>
          <a:p>
            <a:r>
              <a:rPr lang="en-US" dirty="0" smtClean="0"/>
              <a:t>Healthy capable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91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Provider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patient</a:t>
            </a:r>
          </a:p>
          <a:p>
            <a:pPr lvl="1"/>
            <a:r>
              <a:rPr lang="en-US" dirty="0" smtClean="0"/>
              <a:t>Effective goal directed treatment</a:t>
            </a:r>
          </a:p>
          <a:p>
            <a:pPr lvl="1"/>
            <a:r>
              <a:rPr lang="en-US" dirty="0" smtClean="0"/>
              <a:t>Sound empirically validated treatment</a:t>
            </a:r>
          </a:p>
          <a:p>
            <a:pPr lvl="1"/>
            <a:r>
              <a:rPr lang="en-US" dirty="0" smtClean="0"/>
              <a:t>Improve functioning to enable optimal msn accomplishment</a:t>
            </a:r>
          </a:p>
          <a:p>
            <a:pPr lvl="1"/>
            <a:r>
              <a:rPr lang="en-US" dirty="0" smtClean="0"/>
              <a:t>Transparency regarding any CC notifications</a:t>
            </a:r>
          </a:p>
          <a:p>
            <a:pPr lvl="2"/>
            <a:r>
              <a:rPr lang="en-US" dirty="0" smtClean="0"/>
              <a:t>Accomplish with </a:t>
            </a:r>
            <a:r>
              <a:rPr lang="en-US" dirty="0" err="1" smtClean="0"/>
              <a:t>pt</a:t>
            </a:r>
            <a:r>
              <a:rPr lang="en-US" dirty="0" smtClean="0"/>
              <a:t> in office</a:t>
            </a:r>
          </a:p>
          <a:p>
            <a:pPr lvl="1"/>
            <a:r>
              <a:rPr lang="en-US" dirty="0" smtClean="0"/>
              <a:t>Enable </a:t>
            </a:r>
            <a:r>
              <a:rPr lang="en-US" dirty="0" err="1" smtClean="0"/>
              <a:t>pt</a:t>
            </a:r>
            <a:r>
              <a:rPr lang="en-US" dirty="0" smtClean="0"/>
              <a:t> autonomy—become their own therapist</a:t>
            </a:r>
          </a:p>
          <a:p>
            <a:pPr lvl="1"/>
            <a:r>
              <a:rPr lang="en-US" dirty="0" smtClean="0"/>
              <a:t>Build </a:t>
            </a:r>
            <a:r>
              <a:rPr lang="en-US" dirty="0" err="1" smtClean="0"/>
              <a:t>pt</a:t>
            </a:r>
            <a:r>
              <a:rPr lang="en-US" dirty="0" smtClean="0"/>
              <a:t> self-efficacy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18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Provider </a:t>
            </a:r>
            <a:r>
              <a:rPr lang="en-US" dirty="0"/>
              <a:t>R</a:t>
            </a:r>
            <a:r>
              <a:rPr lang="en-US" dirty="0" smtClean="0"/>
              <a:t>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Organization</a:t>
            </a:r>
          </a:p>
          <a:p>
            <a:pPr lvl="1"/>
            <a:r>
              <a:rPr lang="en-US" dirty="0" smtClean="0"/>
              <a:t>Brief, empirically validated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Consult with CC on msn impact issues</a:t>
            </a:r>
          </a:p>
          <a:p>
            <a:pPr lvl="2"/>
            <a:r>
              <a:rPr lang="en-US" dirty="0" smtClean="0"/>
              <a:t>Problem Solve to assist CC</a:t>
            </a:r>
          </a:p>
          <a:p>
            <a:pPr lvl="1"/>
            <a:r>
              <a:rPr lang="en-US" dirty="0" smtClean="0"/>
              <a:t>Develop favorable relationship with CC</a:t>
            </a:r>
          </a:p>
          <a:p>
            <a:pPr lvl="2"/>
            <a:r>
              <a:rPr lang="en-US" dirty="0" smtClean="0"/>
              <a:t>Stigma from CC that providers will not notify them PRN</a:t>
            </a:r>
          </a:p>
          <a:p>
            <a:pPr lvl="1"/>
            <a:r>
              <a:rPr lang="en-US" dirty="0" smtClean="0"/>
              <a:t>Foster a professional image of MH providers/career field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199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Readiness</a:t>
            </a:r>
          </a:p>
          <a:p>
            <a:pPr lvl="1"/>
            <a:r>
              <a:rPr lang="en-US" dirty="0"/>
              <a:t>Military Landscape</a:t>
            </a:r>
          </a:p>
          <a:p>
            <a:pPr lvl="1"/>
            <a:r>
              <a:rPr lang="en-US" dirty="0"/>
              <a:t>Special Duty Considerations</a:t>
            </a:r>
          </a:p>
          <a:p>
            <a:pPr lvl="1"/>
            <a:r>
              <a:rPr lang="en-US" dirty="0"/>
              <a:t>Fitness for Duty Evaluations</a:t>
            </a:r>
          </a:p>
          <a:p>
            <a:pPr lvl="1"/>
            <a:r>
              <a:rPr lang="en-US" dirty="0"/>
              <a:t>Fitness vs. Suitability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Clinical Considerations </a:t>
            </a:r>
          </a:p>
          <a:p>
            <a:pPr lvl="1"/>
            <a:r>
              <a:rPr lang="en-US" dirty="0"/>
              <a:t>Your Role: Occupational Mental Health</a:t>
            </a:r>
          </a:p>
          <a:p>
            <a:pPr lvl="1"/>
            <a:r>
              <a:rPr lang="en-US" dirty="0"/>
              <a:t>Who is your client?</a:t>
            </a:r>
          </a:p>
          <a:p>
            <a:pPr lvl="1"/>
            <a:r>
              <a:rPr lang="en-US" dirty="0"/>
              <a:t>Ethics</a:t>
            </a:r>
          </a:p>
          <a:p>
            <a:pPr lvl="1"/>
            <a:r>
              <a:rPr lang="en-US" dirty="0"/>
              <a:t>What are the needs of the organization?</a:t>
            </a:r>
          </a:p>
          <a:p>
            <a:pPr lvl="1"/>
            <a:r>
              <a:rPr lang="en-US" dirty="0"/>
              <a:t>Your responsibility to the patient</a:t>
            </a:r>
          </a:p>
          <a:p>
            <a:pPr lvl="1"/>
            <a:r>
              <a:rPr lang="en-US" dirty="0"/>
              <a:t>Your responsibility to the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Readiness</a:t>
            </a:r>
            <a:endParaRPr lang="en-US" dirty="0"/>
          </a:p>
          <a:p>
            <a:pPr lvl="1"/>
            <a:r>
              <a:rPr lang="en-US" dirty="0"/>
              <a:t>Military </a:t>
            </a:r>
            <a:r>
              <a:rPr lang="en-US" dirty="0" smtClean="0"/>
              <a:t>Landscape</a:t>
            </a:r>
            <a:endParaRPr lang="en-US" dirty="0"/>
          </a:p>
          <a:p>
            <a:pPr lvl="1"/>
            <a:r>
              <a:rPr lang="en-US" dirty="0"/>
              <a:t>Special Duty </a:t>
            </a:r>
            <a:r>
              <a:rPr lang="en-US" dirty="0" smtClean="0"/>
              <a:t>Considerations</a:t>
            </a:r>
            <a:endParaRPr lang="en-US" dirty="0"/>
          </a:p>
          <a:p>
            <a:pPr lvl="1"/>
            <a:r>
              <a:rPr lang="en-US" dirty="0" smtClean="0"/>
              <a:t>Fitness </a:t>
            </a:r>
            <a:r>
              <a:rPr lang="en-US" dirty="0"/>
              <a:t>for Duty Evaluations</a:t>
            </a:r>
          </a:p>
          <a:p>
            <a:pPr lvl="1"/>
            <a:r>
              <a:rPr lang="en-US" dirty="0"/>
              <a:t>Fitness vs. Suitability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Clinical Considerations </a:t>
            </a:r>
            <a:endParaRPr lang="en-US" dirty="0" smtClean="0"/>
          </a:p>
          <a:p>
            <a:pPr lvl="1"/>
            <a:r>
              <a:rPr lang="en-US" dirty="0" smtClean="0"/>
              <a:t>Your </a:t>
            </a:r>
            <a:r>
              <a:rPr lang="en-US" dirty="0"/>
              <a:t>Role: Occupational Mental Health</a:t>
            </a:r>
          </a:p>
          <a:p>
            <a:pPr lvl="1"/>
            <a:r>
              <a:rPr lang="en-US" dirty="0"/>
              <a:t>Who is your client?</a:t>
            </a:r>
          </a:p>
          <a:p>
            <a:pPr lvl="1"/>
            <a:r>
              <a:rPr lang="en-US" dirty="0"/>
              <a:t>Ethics</a:t>
            </a:r>
          </a:p>
          <a:p>
            <a:pPr lvl="1"/>
            <a:r>
              <a:rPr lang="en-US" dirty="0"/>
              <a:t>What are the needs of the organization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Your responsibility to the patient</a:t>
            </a:r>
          </a:p>
          <a:p>
            <a:pPr lvl="1"/>
            <a:r>
              <a:rPr lang="en-US" dirty="0" smtClean="0"/>
              <a:t>Your </a:t>
            </a:r>
            <a:r>
              <a:rPr lang="en-US" dirty="0"/>
              <a:t>responsibility to the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8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Readiness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3374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Military </a:t>
            </a:r>
            <a:r>
              <a:rPr lang="en-US" dirty="0" smtClean="0"/>
              <a:t>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all about mobility</a:t>
            </a:r>
          </a:p>
          <a:p>
            <a:r>
              <a:rPr lang="en-US" dirty="0" smtClean="0"/>
              <a:t>Primary job plus…</a:t>
            </a:r>
          </a:p>
          <a:p>
            <a:pPr lvl="1"/>
            <a:r>
              <a:rPr lang="en-US" dirty="0" smtClean="0"/>
              <a:t>Operate in austere </a:t>
            </a:r>
            <a:r>
              <a:rPr lang="en-US" dirty="0" err="1" smtClean="0"/>
              <a:t>env</a:t>
            </a:r>
            <a:r>
              <a:rPr lang="en-US" dirty="0" smtClean="0"/>
              <a:t> where med </a:t>
            </a:r>
            <a:r>
              <a:rPr lang="en-US" dirty="0" err="1" smtClean="0"/>
              <a:t>svcs</a:t>
            </a:r>
            <a:r>
              <a:rPr lang="en-US" dirty="0" smtClean="0"/>
              <a:t> scarce</a:t>
            </a:r>
          </a:p>
          <a:p>
            <a:pPr lvl="1"/>
            <a:r>
              <a:rPr lang="en-US" dirty="0" smtClean="0"/>
              <a:t>Stand post, defend post</a:t>
            </a:r>
          </a:p>
          <a:p>
            <a:r>
              <a:rPr lang="en-US" dirty="0" smtClean="0"/>
              <a:t>Needs of the msn </a:t>
            </a:r>
          </a:p>
          <a:p>
            <a:r>
              <a:rPr lang="en-US" dirty="0" smtClean="0"/>
              <a:t>Limited personnel; virtually impossible to get replacements in critically manned jobs</a:t>
            </a:r>
          </a:p>
          <a:p>
            <a:r>
              <a:rPr lang="en-US" dirty="0" smtClean="0"/>
              <a:t>Mobility disposition after each </a:t>
            </a:r>
            <a:r>
              <a:rPr lang="en-US" dirty="0" err="1" smtClean="0"/>
              <a:t>appt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590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Special Duty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Flyers:</a:t>
            </a:r>
          </a:p>
          <a:p>
            <a:pPr lvl="1"/>
            <a:r>
              <a:rPr lang="en-US" dirty="0" smtClean="0"/>
              <a:t>Disposition submitted to flight surgeon</a:t>
            </a:r>
          </a:p>
          <a:p>
            <a:pPr lvl="2"/>
            <a:r>
              <a:rPr lang="en-US" dirty="0" smtClean="0"/>
              <a:t>Submits aeromedical disposition</a:t>
            </a:r>
          </a:p>
          <a:p>
            <a:pPr lvl="3"/>
            <a:r>
              <a:rPr lang="en-US" dirty="0" smtClean="0"/>
              <a:t>RTFS, DNIF, RTCS, DNIC</a:t>
            </a:r>
          </a:p>
          <a:p>
            <a:r>
              <a:rPr lang="en-US" dirty="0" smtClean="0"/>
              <a:t>Special Operators</a:t>
            </a:r>
          </a:p>
          <a:p>
            <a:pPr lvl="1"/>
            <a:r>
              <a:rPr lang="en-US" dirty="0" smtClean="0"/>
              <a:t>Embedded Psych to address issues and keep CC apprised of status</a:t>
            </a:r>
          </a:p>
          <a:p>
            <a:r>
              <a:rPr lang="en-US" dirty="0" smtClean="0"/>
              <a:t>PRP</a:t>
            </a:r>
          </a:p>
          <a:p>
            <a:pPr lvl="1"/>
            <a:r>
              <a:rPr lang="en-US" dirty="0" smtClean="0"/>
              <a:t>Personnel Reliability Program in AF</a:t>
            </a:r>
          </a:p>
          <a:p>
            <a:pPr lvl="1"/>
            <a:r>
              <a:rPr lang="en-US" dirty="0" smtClean="0"/>
              <a:t>Those working with Nuclear weapons</a:t>
            </a:r>
          </a:p>
          <a:p>
            <a:pPr lvl="1"/>
            <a:r>
              <a:rPr lang="en-US" dirty="0" smtClean="0"/>
              <a:t>Stringent requirements for certification</a:t>
            </a:r>
          </a:p>
          <a:p>
            <a:pPr lvl="1"/>
            <a:r>
              <a:rPr lang="en-US" dirty="0" smtClean="0"/>
              <a:t>Strict medical care</a:t>
            </a:r>
          </a:p>
          <a:p>
            <a:pPr lvl="2"/>
            <a:r>
              <a:rPr lang="en-US" dirty="0" smtClean="0"/>
              <a:t>Ex. Cant take OTC meds with out physician authorization</a:t>
            </a:r>
          </a:p>
          <a:p>
            <a:pPr lvl="2"/>
            <a:r>
              <a:rPr lang="en-US" dirty="0" smtClean="0"/>
              <a:t>Documents stored separate from other members</a:t>
            </a:r>
          </a:p>
          <a:p>
            <a:pPr lvl="2"/>
            <a:r>
              <a:rPr lang="en-US" dirty="0" smtClean="0"/>
              <a:t>Reporting medical status up special chain to CC preserving confidentiality, msn essential, need to know</a:t>
            </a:r>
          </a:p>
        </p:txBody>
      </p:sp>
    </p:spTree>
    <p:extLst>
      <p:ext uri="{BB962C8B-B14F-4D97-AF65-F5344CB8AC3E}">
        <p14:creationId xmlns:p14="http://schemas.microsoft.com/office/powerpoint/2010/main" val="355698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Fitness for Duty </a:t>
            </a:r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Evals</a:t>
            </a:r>
            <a:r>
              <a:rPr lang="en-US" dirty="0" smtClean="0"/>
              <a:t>: job clearance, security clearance, special school, admin </a:t>
            </a:r>
            <a:r>
              <a:rPr lang="en-US" dirty="0" err="1" smtClean="0"/>
              <a:t>sep</a:t>
            </a:r>
            <a:r>
              <a:rPr lang="en-US" dirty="0" smtClean="0"/>
              <a:t>, conscientious objector, VA, malingering, forensics</a:t>
            </a:r>
          </a:p>
          <a:p>
            <a:r>
              <a:rPr lang="en-US" dirty="0" smtClean="0"/>
              <a:t>Commander Directed Evaluation (CDE)</a:t>
            </a:r>
            <a:endParaRPr lang="en-US" dirty="0"/>
          </a:p>
          <a:p>
            <a:pPr lvl="1"/>
            <a:r>
              <a:rPr lang="en-US" dirty="0"/>
              <a:t>Emergent</a:t>
            </a:r>
          </a:p>
          <a:p>
            <a:pPr lvl="1"/>
            <a:r>
              <a:rPr lang="en-US" dirty="0"/>
              <a:t>Non-emergent</a:t>
            </a:r>
          </a:p>
          <a:p>
            <a:pPr lvl="1"/>
            <a:r>
              <a:rPr lang="en-US" dirty="0"/>
              <a:t>Outcomes: RTD, RTD w </a:t>
            </a:r>
            <a:r>
              <a:rPr lang="en-US" dirty="0" err="1"/>
              <a:t>tx</a:t>
            </a:r>
            <a:r>
              <a:rPr lang="en-US" dirty="0"/>
              <a:t>, MEB, Admin </a:t>
            </a:r>
            <a:r>
              <a:rPr lang="en-US" dirty="0" smtClean="0"/>
              <a:t>Discharge</a:t>
            </a:r>
          </a:p>
          <a:p>
            <a:pPr lvl="1"/>
            <a:r>
              <a:rPr lang="en-US" dirty="0" smtClean="0"/>
              <a:t>Conducted only by Doctoral </a:t>
            </a:r>
            <a:r>
              <a:rPr lang="en-US" dirty="0" err="1" smtClean="0"/>
              <a:t>lvl</a:t>
            </a:r>
            <a:r>
              <a:rPr lang="en-US" dirty="0" smtClean="0"/>
              <a:t> providers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0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only be ordered by </a:t>
            </a:r>
            <a:r>
              <a:rPr lang="en-US" dirty="0" err="1" smtClean="0"/>
              <a:t>mbr’s</a:t>
            </a:r>
            <a:r>
              <a:rPr lang="en-US" dirty="0" smtClean="0"/>
              <a:t> CC</a:t>
            </a:r>
          </a:p>
          <a:p>
            <a:r>
              <a:rPr lang="en-US" dirty="0" err="1" smtClean="0"/>
              <a:t>DoD</a:t>
            </a:r>
            <a:r>
              <a:rPr lang="en-US" dirty="0" smtClean="0"/>
              <a:t> Directive (</a:t>
            </a:r>
            <a:r>
              <a:rPr lang="en-US" dirty="0" err="1" smtClean="0"/>
              <a:t>DoDD</a:t>
            </a:r>
            <a:r>
              <a:rPr lang="en-US" dirty="0" smtClean="0"/>
              <a:t>) 6490.1 </a:t>
            </a:r>
            <a:r>
              <a:rPr lang="en-US" i="1" dirty="0" smtClean="0"/>
              <a:t>Mental Health Evaluations of Members of the Armed Forces</a:t>
            </a:r>
          </a:p>
          <a:p>
            <a:r>
              <a:rPr lang="en-US" dirty="0" err="1" smtClean="0"/>
              <a:t>DoD</a:t>
            </a:r>
            <a:r>
              <a:rPr lang="en-US" dirty="0" smtClean="0"/>
              <a:t> Instruction (</a:t>
            </a:r>
            <a:r>
              <a:rPr lang="en-US" dirty="0" err="1" smtClean="0"/>
              <a:t>DoDI</a:t>
            </a:r>
            <a:r>
              <a:rPr lang="en-US" dirty="0" smtClean="0"/>
              <a:t>) 6490.4 </a:t>
            </a:r>
            <a:r>
              <a:rPr lang="en-US" i="1" dirty="0" smtClean="0"/>
              <a:t>Requirements for Mental Health Evaluations of Members of the Armed Forces</a:t>
            </a:r>
          </a:p>
          <a:p>
            <a:r>
              <a:rPr lang="en-US" dirty="0" smtClean="0"/>
              <a:t>Air Force Instruction (AFI) 44-172 </a:t>
            </a:r>
            <a:r>
              <a:rPr lang="en-US" i="1" dirty="0" smtClean="0"/>
              <a:t>Medical Operations, Mental Health</a:t>
            </a:r>
          </a:p>
          <a:p>
            <a:r>
              <a:rPr lang="en-US" dirty="0" smtClean="0"/>
              <a:t>Navy: SECNAVIST 6320.24A </a:t>
            </a:r>
            <a:r>
              <a:rPr lang="en-US" i="1" dirty="0" smtClean="0"/>
              <a:t>Mental Health Evaluations of Members of the Armed Forces</a:t>
            </a:r>
          </a:p>
          <a:p>
            <a:r>
              <a:rPr lang="en-US" dirty="0" smtClean="0"/>
              <a:t>Army: MEDCOM Regulation 40-38 </a:t>
            </a:r>
            <a:r>
              <a:rPr lang="en-US" i="1" dirty="0" smtClean="0"/>
              <a:t>Command Directed Mental Health Evaluations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7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Emergent</a:t>
            </a:r>
          </a:p>
          <a:p>
            <a:pPr lvl="1"/>
            <a:r>
              <a:rPr lang="en-US" dirty="0" smtClean="0"/>
              <a:t>Svc </a:t>
            </a:r>
            <a:r>
              <a:rPr lang="en-US" dirty="0" err="1"/>
              <a:t>m</a:t>
            </a:r>
            <a:r>
              <a:rPr lang="en-US" dirty="0" err="1" smtClean="0"/>
              <a:t>br</a:t>
            </a:r>
            <a:r>
              <a:rPr lang="en-US" dirty="0" smtClean="0"/>
              <a:t> believed to be in imminent danger to self or others</a:t>
            </a:r>
          </a:p>
          <a:p>
            <a:pPr lvl="1"/>
            <a:r>
              <a:rPr lang="en-US" dirty="0" smtClean="0"/>
              <a:t>Protective measures taken to protect </a:t>
            </a:r>
            <a:r>
              <a:rPr lang="en-US" dirty="0" err="1" smtClean="0"/>
              <a:t>mbr</a:t>
            </a:r>
            <a:r>
              <a:rPr lang="en-US" dirty="0" smtClean="0"/>
              <a:t> and/or others</a:t>
            </a:r>
          </a:p>
          <a:p>
            <a:pPr lvl="1"/>
            <a:r>
              <a:rPr lang="en-US" dirty="0" err="1" smtClean="0"/>
              <a:t>Mbr</a:t>
            </a:r>
            <a:r>
              <a:rPr lang="en-US" dirty="0" smtClean="0"/>
              <a:t> not informed of rights until practical and then given written order for </a:t>
            </a:r>
            <a:r>
              <a:rPr lang="en-US" dirty="0" err="1" smtClean="0"/>
              <a:t>eval</a:t>
            </a:r>
            <a:endParaRPr lang="en-US" dirty="0" smtClean="0"/>
          </a:p>
          <a:p>
            <a:pPr lvl="1"/>
            <a:r>
              <a:rPr lang="en-US" dirty="0" smtClean="0"/>
              <a:t>Usually hospitalization and </a:t>
            </a:r>
            <a:r>
              <a:rPr lang="en-US" dirty="0" err="1" smtClean="0"/>
              <a:t>mbr’s</a:t>
            </a:r>
            <a:r>
              <a:rPr lang="en-US" dirty="0" smtClean="0"/>
              <a:t> consent vs. involuntary hospitalization at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69892"/>
      </p:ext>
    </p:extLst>
  </p:cSld>
  <p:clrMapOvr>
    <a:masterClrMapping/>
  </p:clrMapOvr>
</p:sld>
</file>

<file path=ppt/theme/theme1.xml><?xml version="1.0" encoding="utf-8"?>
<a:theme xmlns:a="http://schemas.openxmlformats.org/drawingml/2006/main" name="TP030000513">
  <a:themeElements>
    <a:clrScheme name="Custom 1">
      <a:dk1>
        <a:srgbClr val="FFFFFF"/>
      </a:dk1>
      <a:lt1>
        <a:srgbClr val="69676D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3184D7-B9FB-4FCB-B90D-94AA494464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TP030000513</Template>
  <TotalTime>622</TotalTime>
  <Words>1260</Words>
  <Application>Microsoft Office PowerPoint</Application>
  <PresentationFormat>On-screen Show (4:3)</PresentationFormat>
  <Paragraphs>186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TP030000513</vt:lpstr>
      <vt:lpstr>Clinical Considerations and Readiness</vt:lpstr>
      <vt:lpstr>Disclaimer</vt:lpstr>
      <vt:lpstr>Overview</vt:lpstr>
      <vt:lpstr>PowerPoint Presentation</vt:lpstr>
      <vt:lpstr>Military Landscape</vt:lpstr>
      <vt:lpstr>Special Duty Considerations</vt:lpstr>
      <vt:lpstr>Fitness for Duty Evaluations</vt:lpstr>
      <vt:lpstr>CDE</vt:lpstr>
      <vt:lpstr>CDE</vt:lpstr>
      <vt:lpstr>CDE</vt:lpstr>
      <vt:lpstr>CDE</vt:lpstr>
      <vt:lpstr>CDE</vt:lpstr>
      <vt:lpstr>Fitness vs. Suitability</vt:lpstr>
      <vt:lpstr>PowerPoint Presentation</vt:lpstr>
      <vt:lpstr>Your Role: Occupational Mental Health</vt:lpstr>
      <vt:lpstr>Rank Dynamics in Treatment</vt:lpstr>
      <vt:lpstr>Rank Dynamics in Treatment</vt:lpstr>
      <vt:lpstr>Who is your client?</vt:lpstr>
      <vt:lpstr>Ethics</vt:lpstr>
      <vt:lpstr>Ethics</vt:lpstr>
      <vt:lpstr>Ethics</vt:lpstr>
      <vt:lpstr>Ethics</vt:lpstr>
      <vt:lpstr>What are the needs of the organization?</vt:lpstr>
      <vt:lpstr>Provider Responsibility</vt:lpstr>
      <vt:lpstr>Provider Responsibility</vt:lpstr>
      <vt:lpstr>Recap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Kieran Dhillon</dc:creator>
  <cp:keywords/>
  <dc:description/>
  <cp:lastModifiedBy>owner</cp:lastModifiedBy>
  <cp:revision>30</cp:revision>
  <dcterms:created xsi:type="dcterms:W3CDTF">2011-11-15T23:42:45Z</dcterms:created>
  <dcterms:modified xsi:type="dcterms:W3CDTF">2012-02-07T19:45:21Z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TC300005139990</vt:lpwstr>
  </property>
</Properties>
</file>