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259" r:id="rId3"/>
    <p:sldId id="257" r:id="rId4"/>
    <p:sldId id="264" r:id="rId5"/>
    <p:sldId id="258" r:id="rId6"/>
    <p:sldId id="260" r:id="rId7"/>
    <p:sldId id="263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8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15EFA-A09D-4C2B-9F93-51E6AC64655B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3D3E2-CE3C-40C6-8562-0EAEF0BC8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6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Torture, threats of execution, keeping the faith, maintainin</a:t>
            </a:r>
            <a:r>
              <a:rPr lang="en-US" baseline="0" dirty="0" smtClean="0"/>
              <a:t>g hope, interrogations, physical injury, communication w fellow POWs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3D3E2-CE3C-40C6-8562-0EAEF0BC850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5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4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6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50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8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2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6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2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80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57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0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83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475E-F05A-48AC-8252-8413704E4985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8E77D-5DF2-4AEB-8C18-34183FDAD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4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Operational Psychology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Kieran Dhillon, </a:t>
            </a:r>
            <a:r>
              <a:rPr lang="en-US" dirty="0" err="1" smtClean="0">
                <a:solidFill>
                  <a:schemeClr val="tx1"/>
                </a:solidFill>
              </a:rPr>
              <a:t>PsyD</a:t>
            </a:r>
            <a:r>
              <a:rPr lang="en-US" dirty="0" smtClean="0">
                <a:solidFill>
                  <a:schemeClr val="tx1"/>
                </a:solidFill>
              </a:rPr>
              <a:t>, ABPP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Maj</a:t>
            </a:r>
            <a:r>
              <a:rPr lang="en-US" dirty="0" smtClean="0">
                <a:solidFill>
                  <a:schemeClr val="tx1"/>
                </a:solidFill>
              </a:rPr>
              <a:t>, USAF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75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Counterespionage</a:t>
            </a:r>
          </a:p>
          <a:p>
            <a:pPr lvl="1"/>
            <a:r>
              <a:rPr lang="en-US" dirty="0" smtClean="0"/>
              <a:t>Determine vulnerability for recruitment or betrayal</a:t>
            </a:r>
          </a:p>
          <a:p>
            <a:pPr lvl="2"/>
            <a:r>
              <a:rPr lang="en-US" dirty="0" smtClean="0"/>
              <a:t>Human nature, needs, motives</a:t>
            </a:r>
          </a:p>
          <a:p>
            <a:r>
              <a:rPr lang="en-US" dirty="0" smtClean="0"/>
              <a:t>Enemy characteristics</a:t>
            </a:r>
          </a:p>
          <a:p>
            <a:pPr lvl="1"/>
            <a:r>
              <a:rPr lang="en-US" dirty="0" smtClean="0"/>
              <a:t>Morale, surrender probability, will to fight</a:t>
            </a:r>
          </a:p>
          <a:p>
            <a:pPr lvl="1"/>
            <a:r>
              <a:rPr lang="en-US" dirty="0" smtClean="0"/>
              <a:t>Integrate cultural and psychological characteristics</a:t>
            </a:r>
          </a:p>
          <a:p>
            <a:pPr lvl="1"/>
            <a:r>
              <a:rPr lang="en-US" dirty="0" smtClean="0"/>
              <a:t>Leader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894642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 Science Consultation</a:t>
            </a:r>
          </a:p>
          <a:p>
            <a:pPr lvl="1"/>
            <a:r>
              <a:rPr lang="en-US" dirty="0" smtClean="0"/>
              <a:t>Consultation in detention and interrogation ops</a:t>
            </a:r>
          </a:p>
          <a:p>
            <a:pPr lvl="1"/>
            <a:r>
              <a:rPr lang="en-US" dirty="0" smtClean="0"/>
              <a:t>Use ethical foundation to make decisions</a:t>
            </a:r>
          </a:p>
          <a:p>
            <a:pPr lvl="1"/>
            <a:r>
              <a:rPr lang="en-US" dirty="0" smtClean="0"/>
              <a:t>Maintain self awareness, self reflection</a:t>
            </a:r>
          </a:p>
          <a:p>
            <a:pPr lvl="1"/>
            <a:r>
              <a:rPr lang="en-US" dirty="0" smtClean="0"/>
              <a:t>Resolve ethical dilemmas in face of variety of cultural and political contexts</a:t>
            </a:r>
          </a:p>
          <a:p>
            <a:pPr lvl="1"/>
            <a:r>
              <a:rPr lang="en-US" dirty="0" smtClean="0"/>
              <a:t>Appear at odds with traditional clinical role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54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Presidential Task Force on Psychological Ethics and National Security (PENS)</a:t>
            </a:r>
          </a:p>
          <a:p>
            <a:pPr lvl="2"/>
            <a:r>
              <a:rPr lang="en-US" dirty="0" smtClean="0"/>
              <a:t>Initiated by APA</a:t>
            </a:r>
          </a:p>
          <a:p>
            <a:pPr lvl="2"/>
            <a:r>
              <a:rPr lang="en-US" dirty="0" smtClean="0"/>
              <a:t>Recognize roles of psychologists and ethical complexity in operational settings</a:t>
            </a:r>
          </a:p>
          <a:p>
            <a:pPr lvl="1"/>
            <a:r>
              <a:rPr lang="en-US" dirty="0" smtClean="0"/>
              <a:t>Psychologists do not engage, direct, support, facilitate, or train in torture or other cruel, inhuman or degrading treatment</a:t>
            </a:r>
          </a:p>
          <a:p>
            <a:pPr lvl="1"/>
            <a:r>
              <a:rPr lang="en-US" dirty="0" smtClean="0"/>
              <a:t>Psychologists have an ethical obligation to be alert to &amp; report acts to authorities</a:t>
            </a:r>
          </a:p>
          <a:p>
            <a:pPr lvl="1"/>
            <a:r>
              <a:rPr lang="en-US" dirty="0" smtClean="0"/>
              <a:t>Engaging in consultative advisory roles in </a:t>
            </a:r>
            <a:r>
              <a:rPr lang="en-US" dirty="0" err="1" smtClean="0"/>
              <a:t>intel</a:t>
            </a:r>
            <a:r>
              <a:rPr lang="en-US" dirty="0" smtClean="0"/>
              <a:t> gathering and interrogations requires adherence to APA Ethics Code</a:t>
            </a:r>
          </a:p>
          <a:p>
            <a:pPr lvl="1"/>
            <a:r>
              <a:rPr lang="en-US" dirty="0" smtClean="0"/>
              <a:t>Ops </a:t>
            </a:r>
            <a:r>
              <a:rPr lang="en-US" dirty="0" err="1" smtClean="0"/>
              <a:t>psychs</a:t>
            </a:r>
            <a:r>
              <a:rPr lang="en-US" dirty="0" smtClean="0"/>
              <a:t> in position ensuring processes are safe and ethical for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86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Zimbardo’s</a:t>
            </a:r>
            <a:r>
              <a:rPr lang="en-US" dirty="0" smtClean="0"/>
              <a:t> Stanford Prison Study</a:t>
            </a:r>
          </a:p>
          <a:p>
            <a:pPr lvl="1"/>
            <a:r>
              <a:rPr lang="en-US" dirty="0" smtClean="0"/>
              <a:t>Demonstrated healthy well adjusted individuals in guard role could become negative, hostile, abusive, and dehumanizing </a:t>
            </a:r>
          </a:p>
          <a:p>
            <a:pPr lvl="1"/>
            <a:r>
              <a:rPr lang="en-US" dirty="0" smtClean="0"/>
              <a:t>Demonstrated healthy well adjusted individuals in a prisoner role could become overly compliant, docile, conforming, depressed, anxious, sad, and enraged</a:t>
            </a:r>
          </a:p>
          <a:p>
            <a:pPr lvl="1"/>
            <a:r>
              <a:rPr lang="en-US" dirty="0" smtClean="0"/>
              <a:t>Characteristics manifested in &lt;6 days ending study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60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Zimbardo</a:t>
            </a:r>
            <a:r>
              <a:rPr lang="en-US" dirty="0" smtClean="0"/>
              <a:t> study significant influence on survival schools</a:t>
            </a:r>
          </a:p>
          <a:p>
            <a:r>
              <a:rPr lang="en-US" dirty="0" smtClean="0"/>
              <a:t>Survive Evade Resist Escape</a:t>
            </a:r>
          </a:p>
          <a:p>
            <a:r>
              <a:rPr lang="en-US" dirty="0" smtClean="0"/>
              <a:t>Schools in all USAF, USA, and USN</a:t>
            </a:r>
          </a:p>
          <a:p>
            <a:r>
              <a:rPr lang="en-US" dirty="0" smtClean="0"/>
              <a:t>Prepare high risk for capture personnel</a:t>
            </a:r>
          </a:p>
          <a:p>
            <a:pPr lvl="1"/>
            <a:r>
              <a:rPr lang="en-US" dirty="0" smtClean="0"/>
              <a:t>Aviators, special forces, intelligence, snipers,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55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Prisoners of War (POWs)</a:t>
            </a:r>
          </a:p>
          <a:p>
            <a:pPr lvl="1"/>
            <a:r>
              <a:rPr lang="en-US" dirty="0" smtClean="0"/>
              <a:t>Brutality, torture, coercion, loneliness, isolation, deprivation, malnutrition, exploitation</a:t>
            </a:r>
          </a:p>
          <a:p>
            <a:pPr lvl="1"/>
            <a:r>
              <a:rPr lang="en-US" dirty="0" smtClean="0"/>
              <a:t>Goal to make POW dependent on captor to maximize exploitation</a:t>
            </a:r>
          </a:p>
          <a:p>
            <a:pPr lvl="1"/>
            <a:r>
              <a:rPr lang="en-US" dirty="0" smtClean="0"/>
              <a:t>Higher rates of emotional and physical trauma, PTSD, and other MH conditions (adjustment d/o, ETOH abuse, depressive disorders, anxiety disorders, binge eating, relationship </a:t>
            </a:r>
            <a:r>
              <a:rPr lang="en-US" dirty="0" err="1" smtClean="0"/>
              <a:t>probs</a:t>
            </a:r>
            <a:r>
              <a:rPr lang="en-US" dirty="0" smtClean="0"/>
              <a:t>, GI, musculoskeletal issues, premature aging</a:t>
            </a:r>
          </a:p>
        </p:txBody>
      </p:sp>
    </p:spTree>
    <p:extLst>
      <p:ext uri="{BB962C8B-B14F-4D97-AF65-F5344CB8AC3E}">
        <p14:creationId xmlns:p14="http://schemas.microsoft.com/office/powerpoint/2010/main" val="3607580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WWII POWs</a:t>
            </a:r>
          </a:p>
          <a:p>
            <a:pPr lvl="1"/>
            <a:r>
              <a:rPr lang="en-US" dirty="0"/>
              <a:t>~50% </a:t>
            </a:r>
            <a:r>
              <a:rPr lang="en-US" dirty="0" err="1" smtClean="0"/>
              <a:t>dev</a:t>
            </a:r>
            <a:r>
              <a:rPr lang="en-US" dirty="0" smtClean="0"/>
              <a:t> </a:t>
            </a:r>
            <a:r>
              <a:rPr lang="en-US" dirty="0"/>
              <a:t>PTSD w symptoms throughout lifetime </a:t>
            </a:r>
          </a:p>
          <a:p>
            <a:pPr lvl="1"/>
            <a:r>
              <a:rPr lang="en-US" dirty="0" smtClean="0"/>
              <a:t>High mortality rates, cognitive difficulties (memory, spatial, planning, impulse control)</a:t>
            </a:r>
          </a:p>
          <a:p>
            <a:pPr lvl="1"/>
            <a:r>
              <a:rPr lang="en-US" dirty="0" smtClean="0"/>
              <a:t>Highest POW death rate for Americans captured by Japanese</a:t>
            </a:r>
          </a:p>
          <a:p>
            <a:r>
              <a:rPr lang="en-US" dirty="0" smtClean="0"/>
              <a:t>Korean War</a:t>
            </a:r>
          </a:p>
          <a:p>
            <a:pPr lvl="1"/>
            <a:r>
              <a:rPr lang="en-US" dirty="0" smtClean="0"/>
              <a:t>88-96% experienced MH condition related to captivity</a:t>
            </a:r>
          </a:p>
          <a:p>
            <a:pPr lvl="1"/>
            <a:r>
              <a:rPr lang="en-US" dirty="0" smtClean="0"/>
              <a:t>40% of the 7,000 US POWs died in captivity</a:t>
            </a:r>
          </a:p>
          <a:p>
            <a:pPr lvl="1"/>
            <a:r>
              <a:rPr lang="en-US" dirty="0" smtClean="0"/>
              <a:t>21 svc </a:t>
            </a:r>
            <a:r>
              <a:rPr lang="en-US" dirty="0" err="1" smtClean="0"/>
              <a:t>mbrs</a:t>
            </a:r>
            <a:r>
              <a:rPr lang="en-US" dirty="0" smtClean="0"/>
              <a:t> agreed to stay in Korea signing false confessions resulting from physical and psych torture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5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Korean POWs and senior </a:t>
            </a:r>
            <a:r>
              <a:rPr lang="en-US" dirty="0" err="1" smtClean="0"/>
              <a:t>ldrs</a:t>
            </a:r>
            <a:r>
              <a:rPr lang="en-US" dirty="0" smtClean="0"/>
              <a:t> invested in better </a:t>
            </a:r>
            <a:r>
              <a:rPr lang="en-US" dirty="0" err="1" smtClean="0"/>
              <a:t>trng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survival school by AF in 1961, Spokane, </a:t>
            </a:r>
            <a:r>
              <a:rPr lang="en-US" dirty="0" err="1" smtClean="0"/>
              <a:t>Wa</a:t>
            </a:r>
            <a:endParaRPr lang="en-US" dirty="0" smtClean="0"/>
          </a:p>
          <a:p>
            <a:r>
              <a:rPr lang="en-US" dirty="0" smtClean="0"/>
              <a:t>Navy school 1962, desert Coronado, </a:t>
            </a:r>
            <a:r>
              <a:rPr lang="en-US" dirty="0" err="1" smtClean="0"/>
              <a:t>Ca</a:t>
            </a:r>
            <a:r>
              <a:rPr lang="en-US" dirty="0" smtClean="0"/>
              <a:t>, winter Maine; coined “SERE” 1970</a:t>
            </a:r>
          </a:p>
          <a:p>
            <a:r>
              <a:rPr lang="en-US" dirty="0" smtClean="0"/>
              <a:t>Army 1963, Ft Bragg NC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02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Korean war, svc </a:t>
            </a:r>
            <a:r>
              <a:rPr lang="en-US" dirty="0" err="1" smtClean="0"/>
              <a:t>mbrs</a:t>
            </a:r>
            <a:r>
              <a:rPr lang="en-US" dirty="0" smtClean="0"/>
              <a:t> advised to give Big 4 nothing more</a:t>
            </a:r>
          </a:p>
          <a:p>
            <a:pPr lvl="1"/>
            <a:r>
              <a:rPr lang="en-US" dirty="0" smtClean="0"/>
              <a:t>Name, rank, svc number, birth date</a:t>
            </a:r>
          </a:p>
          <a:p>
            <a:pPr lvl="1"/>
            <a:r>
              <a:rPr lang="en-US" dirty="0" smtClean="0"/>
              <a:t>Difficult to maintain over years of interrogation without antagonizing enemy or betraying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64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Vietnam POWs aided SERE school by teaching students about their experiences</a:t>
            </a:r>
          </a:p>
          <a:p>
            <a:r>
              <a:rPr lang="en-US" dirty="0" smtClean="0"/>
              <a:t>SERE school curriculum standardized among branches by 1980</a:t>
            </a:r>
          </a:p>
          <a:p>
            <a:r>
              <a:rPr lang="en-US" dirty="0" smtClean="0"/>
              <a:t>Joint Personnel Recovery Agency (JPRA)</a:t>
            </a:r>
          </a:p>
          <a:p>
            <a:r>
              <a:rPr lang="en-US" dirty="0" smtClean="0"/>
              <a:t>USAF appointed executive agent of military code of conduct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99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and opinions expressed by </a:t>
            </a:r>
            <a:r>
              <a:rPr lang="en-US" dirty="0" err="1" smtClean="0"/>
              <a:t>Maj</a:t>
            </a:r>
            <a:r>
              <a:rPr lang="en-US" dirty="0" smtClean="0"/>
              <a:t> Dhillon and other military/government employees providing lectures are not intended/should not be taken as representing the policies and views of the Department of Defense, its component services, or the US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504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Article I</a:t>
            </a:r>
          </a:p>
          <a:p>
            <a:pPr marL="0" indent="0" algn="ctr">
              <a:buNone/>
            </a:pPr>
            <a:r>
              <a:rPr lang="en-US" dirty="0" smtClean="0"/>
              <a:t>I </a:t>
            </a:r>
            <a:r>
              <a:rPr lang="en-US" dirty="0"/>
              <a:t>am an American, fighting in the forces which guard my country and our way of life. I am prepared to give my life in their </a:t>
            </a:r>
            <a:r>
              <a:rPr lang="en-US" dirty="0" smtClean="0"/>
              <a:t>defense.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20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Article II</a:t>
            </a:r>
          </a:p>
          <a:p>
            <a:pPr marL="0" indent="0" algn="ctr">
              <a:buNone/>
            </a:pPr>
            <a:r>
              <a:rPr lang="en-US" dirty="0"/>
              <a:t>I will never surrender of my own free will.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If </a:t>
            </a:r>
            <a:r>
              <a:rPr lang="en-US" dirty="0"/>
              <a:t>in command, I will </a:t>
            </a:r>
            <a:r>
              <a:rPr lang="en-US" dirty="0" smtClean="0"/>
              <a:t>never surrender </a:t>
            </a:r>
            <a:r>
              <a:rPr lang="en-US" dirty="0"/>
              <a:t>the members of my command while they still have the means </a:t>
            </a:r>
            <a:r>
              <a:rPr lang="en-US" dirty="0" smtClean="0"/>
              <a:t>to resist.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9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Article III</a:t>
            </a:r>
          </a:p>
          <a:p>
            <a:pPr marL="0" indent="0" algn="ctr">
              <a:buNone/>
            </a:pPr>
            <a:r>
              <a:rPr lang="en-US" dirty="0"/>
              <a:t>If I am captured, I will continue to resist by all means available. I </a:t>
            </a:r>
            <a:r>
              <a:rPr lang="en-US" dirty="0" smtClean="0"/>
              <a:t>will make </a:t>
            </a:r>
            <a:r>
              <a:rPr lang="en-US" dirty="0"/>
              <a:t>every effort to escape and aid others to escape. I will accept neither parole nor special favors from the enemy.</a:t>
            </a:r>
          </a:p>
        </p:txBody>
      </p:sp>
    </p:spTree>
    <p:extLst>
      <p:ext uri="{BB962C8B-B14F-4D97-AF65-F5344CB8AC3E}">
        <p14:creationId xmlns:p14="http://schemas.microsoft.com/office/powerpoint/2010/main" val="1290322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Article IV</a:t>
            </a:r>
          </a:p>
          <a:p>
            <a:pPr marL="0" indent="0" algn="ctr">
              <a:buNone/>
            </a:pPr>
            <a:r>
              <a:rPr lang="en-US" dirty="0"/>
              <a:t>If I become a prisoner of war, I will keep faith with my fellow prisoners.</a:t>
            </a:r>
            <a:br>
              <a:rPr lang="en-US" dirty="0"/>
            </a:br>
            <a:r>
              <a:rPr lang="en-US" dirty="0"/>
              <a:t>I will give no information or take part in any action which might </a:t>
            </a:r>
            <a:r>
              <a:rPr lang="en-US" dirty="0" smtClean="0"/>
              <a:t>be harmful </a:t>
            </a:r>
            <a:r>
              <a:rPr lang="en-US" dirty="0"/>
              <a:t>to my comrades. If I am senior, I will take command. If not, I will</a:t>
            </a:r>
            <a:br>
              <a:rPr lang="en-US" dirty="0"/>
            </a:br>
            <a:r>
              <a:rPr lang="en-US" dirty="0"/>
              <a:t>obey the lawful orders of those appointed over me, and will back them up </a:t>
            </a:r>
            <a:r>
              <a:rPr lang="en-US" dirty="0" smtClean="0"/>
              <a:t>in every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00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Article V</a:t>
            </a:r>
          </a:p>
          <a:p>
            <a:pPr marL="0" indent="0" algn="ctr">
              <a:buNone/>
            </a:pPr>
            <a:r>
              <a:rPr lang="en-US" dirty="0"/>
              <a:t>When questioned, should I become a prisoner of war, I am required to </a:t>
            </a:r>
            <a:r>
              <a:rPr lang="en-US" dirty="0" smtClean="0"/>
              <a:t>give only </a:t>
            </a:r>
            <a:r>
              <a:rPr lang="en-US" dirty="0"/>
              <a:t>my name, rank, service number, and date of birth.  I will evade </a:t>
            </a:r>
            <a:r>
              <a:rPr lang="en-US" dirty="0" smtClean="0"/>
              <a:t>answering further </a:t>
            </a:r>
            <a:r>
              <a:rPr lang="en-US" dirty="0"/>
              <a:t>questions to the utmost of my ability.  I will make no oral or </a:t>
            </a:r>
            <a:r>
              <a:rPr lang="en-US" dirty="0" smtClean="0"/>
              <a:t>written statements </a:t>
            </a:r>
            <a:r>
              <a:rPr lang="en-US" dirty="0"/>
              <a:t>disloyal to my country and its allies or harmful to  their cause.</a:t>
            </a:r>
          </a:p>
        </p:txBody>
      </p:sp>
    </p:spTree>
    <p:extLst>
      <p:ext uri="{BB962C8B-B14F-4D97-AF65-F5344CB8AC3E}">
        <p14:creationId xmlns:p14="http://schemas.microsoft.com/office/powerpoint/2010/main" val="3713883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Article VI</a:t>
            </a:r>
          </a:p>
          <a:p>
            <a:pPr marL="0" indent="0" algn="ctr">
              <a:buNone/>
            </a:pPr>
            <a:r>
              <a:rPr lang="en-US" dirty="0"/>
              <a:t>I will never forget that I am an American, fighting for </a:t>
            </a:r>
            <a:r>
              <a:rPr lang="en-US" dirty="0" smtClean="0"/>
              <a:t>freedom, responsible </a:t>
            </a:r>
            <a:r>
              <a:rPr lang="en-US" dirty="0"/>
              <a:t>for my actions, and dedicated to the principles which made my</a:t>
            </a:r>
            <a:br>
              <a:rPr lang="en-US" dirty="0"/>
            </a:br>
            <a:r>
              <a:rPr lang="en-US" dirty="0"/>
              <a:t>country free. I will trust in my God and in the United States of America.</a:t>
            </a:r>
          </a:p>
        </p:txBody>
      </p:sp>
    </p:spTree>
    <p:extLst>
      <p:ext uri="{BB962C8B-B14F-4D97-AF65-F5344CB8AC3E}">
        <p14:creationId xmlns:p14="http://schemas.microsoft.com/office/powerpoint/2010/main" val="3941259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Return with Honor</a:t>
            </a:r>
          </a:p>
          <a:p>
            <a:r>
              <a:rPr lang="en-US" dirty="0" smtClean="0"/>
              <a:t>Week 1: academics</a:t>
            </a:r>
          </a:p>
          <a:p>
            <a:pPr lvl="1"/>
            <a:r>
              <a:rPr lang="en-US" dirty="0" smtClean="0"/>
              <a:t>Survival, evasion skills</a:t>
            </a:r>
          </a:p>
          <a:p>
            <a:r>
              <a:rPr lang="en-US" dirty="0" smtClean="0"/>
              <a:t>Week 2: field</a:t>
            </a:r>
          </a:p>
          <a:p>
            <a:pPr lvl="1"/>
            <a:r>
              <a:rPr lang="en-US" dirty="0" smtClean="0"/>
              <a:t>Land Navigation skills, locate potable H20, hunt/trap small animals, build small shelters, differentiate poisonous and edible plants</a:t>
            </a:r>
          </a:p>
          <a:p>
            <a:pPr lvl="2"/>
            <a:r>
              <a:rPr lang="en-US" dirty="0" smtClean="0"/>
              <a:t>Experience hunger, uncertainty, fatigue, and discouragement</a:t>
            </a:r>
          </a:p>
          <a:p>
            <a:pPr lvl="1"/>
            <a:r>
              <a:rPr lang="en-US" dirty="0" smtClean="0"/>
              <a:t>Begin evasion phase, are captured and sent to mock POW camp</a:t>
            </a:r>
          </a:p>
          <a:p>
            <a:pPr lvl="2"/>
            <a:r>
              <a:rPr lang="en-US" dirty="0" smtClean="0"/>
              <a:t>Most physically and psychologically demanding portion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69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SERE Psychologist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Demanding environment</a:t>
            </a:r>
          </a:p>
          <a:p>
            <a:pPr lvl="1"/>
            <a:r>
              <a:rPr lang="en-US" dirty="0" smtClean="0"/>
              <a:t>Shift from instruction to intervention</a:t>
            </a:r>
          </a:p>
          <a:p>
            <a:pPr lvl="1"/>
            <a:r>
              <a:rPr lang="en-US" dirty="0" smtClean="0"/>
              <a:t>Extreme environment (-20⁰-125</a:t>
            </a:r>
            <a:r>
              <a:rPr lang="en-US" dirty="0"/>
              <a:t>⁰</a:t>
            </a:r>
            <a:r>
              <a:rPr lang="en-US" dirty="0" smtClean="0"/>
              <a:t>F)</a:t>
            </a:r>
          </a:p>
          <a:p>
            <a:pPr lvl="1"/>
            <a:r>
              <a:rPr lang="en-US" dirty="0" smtClean="0"/>
              <a:t>Complete training enabling greater empathy and understanding of POW experience</a:t>
            </a:r>
          </a:p>
          <a:p>
            <a:pPr lvl="1"/>
            <a:r>
              <a:rPr lang="en-US" dirty="0" smtClean="0"/>
              <a:t>Evaluator </a:t>
            </a:r>
          </a:p>
          <a:p>
            <a:pPr lvl="1"/>
            <a:r>
              <a:rPr lang="en-US" dirty="0" smtClean="0"/>
              <a:t>Safety Observer</a:t>
            </a:r>
          </a:p>
          <a:p>
            <a:pPr lvl="1"/>
            <a:r>
              <a:rPr lang="en-US" dirty="0" smtClean="0"/>
              <a:t>Educator</a:t>
            </a:r>
          </a:p>
          <a:p>
            <a:pPr lvl="1"/>
            <a:r>
              <a:rPr lang="en-US" dirty="0" smtClean="0"/>
              <a:t>Consultant and Researcher</a:t>
            </a:r>
          </a:p>
          <a:p>
            <a:pPr lvl="1"/>
            <a:r>
              <a:rPr lang="en-US" dirty="0" smtClean="0"/>
              <a:t>Repatriation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23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A&amp;S for SERE instructor suitability</a:t>
            </a:r>
          </a:p>
          <a:p>
            <a:pPr lvl="1"/>
            <a:r>
              <a:rPr lang="en-US" dirty="0" smtClean="0"/>
              <a:t>Mock captor, interrogator, guard roles</a:t>
            </a:r>
          </a:p>
          <a:p>
            <a:pPr lvl="1"/>
            <a:r>
              <a:rPr lang="en-US" dirty="0" smtClean="0"/>
              <a:t>Ordinary people capable of cruelty left unchecked</a:t>
            </a:r>
          </a:p>
          <a:p>
            <a:pPr lvl="1"/>
            <a:r>
              <a:rPr lang="en-US" dirty="0" smtClean="0"/>
              <a:t>Monitor behaviors outside of </a:t>
            </a:r>
            <a:r>
              <a:rPr lang="en-US" dirty="0" err="1" smtClean="0"/>
              <a:t>trng</a:t>
            </a:r>
            <a:r>
              <a:rPr lang="en-US" dirty="0" smtClean="0"/>
              <a:t> environment</a:t>
            </a:r>
          </a:p>
          <a:p>
            <a:r>
              <a:rPr lang="en-US" dirty="0" smtClean="0"/>
              <a:t>Stanford Prison study</a:t>
            </a:r>
          </a:p>
          <a:p>
            <a:r>
              <a:rPr lang="en-US" dirty="0" smtClean="0"/>
              <a:t>Behavioral Drift monitoring (diffusion of responsibility, dehumanizing actions, reliance on anonymity for decreased accountability</a:t>
            </a:r>
          </a:p>
          <a:p>
            <a:r>
              <a:rPr lang="en-US" dirty="0" smtClean="0"/>
              <a:t>30 </a:t>
            </a:r>
            <a:r>
              <a:rPr lang="en-US" dirty="0" err="1" smtClean="0"/>
              <a:t>yrs</a:t>
            </a:r>
            <a:r>
              <a:rPr lang="en-US" dirty="0" smtClean="0"/>
              <a:t> old, 15 </a:t>
            </a:r>
            <a:r>
              <a:rPr lang="en-US" dirty="0" err="1" smtClean="0"/>
              <a:t>yrs</a:t>
            </a:r>
            <a:r>
              <a:rPr lang="en-US" dirty="0" smtClean="0"/>
              <a:t> of svc, married, highly decorated, top performer in </a:t>
            </a:r>
            <a:r>
              <a:rPr lang="en-US" dirty="0" err="1" smtClean="0"/>
              <a:t>prev</a:t>
            </a:r>
            <a:r>
              <a:rPr lang="en-US" dirty="0" smtClean="0"/>
              <a:t> unit, negative history for legal, substance abuse, discipline issues</a:t>
            </a:r>
          </a:p>
          <a:p>
            <a:r>
              <a:rPr lang="en-US" dirty="0" smtClean="0"/>
              <a:t>High need for achievement, high frustration tolerance, extroverted, tolerates scrutiny of constant oversight and observation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32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 must maintain physical and psych health of all participants w consistent monitoring and systematic </a:t>
            </a:r>
            <a:r>
              <a:rPr lang="en-US" dirty="0" err="1" smtClean="0"/>
              <a:t>eval</a:t>
            </a:r>
            <a:r>
              <a:rPr lang="en-US" dirty="0" smtClean="0"/>
              <a:t> of the process itself</a:t>
            </a:r>
          </a:p>
          <a:p>
            <a:r>
              <a:rPr lang="en-US" dirty="0" smtClean="0"/>
              <a:t>Emotional/physical distress necessary for </a:t>
            </a:r>
            <a:r>
              <a:rPr lang="en-US" dirty="0" err="1" smtClean="0"/>
              <a:t>trng</a:t>
            </a:r>
            <a:r>
              <a:rPr lang="en-US" dirty="0" smtClean="0"/>
              <a:t> requires strict safety protocols and sophisticated approximation of actual imprisonment strategies:</a:t>
            </a:r>
          </a:p>
          <a:p>
            <a:pPr lvl="1"/>
            <a:r>
              <a:rPr lang="en-US" dirty="0" smtClean="0"/>
              <a:t>Isolation</a:t>
            </a:r>
          </a:p>
          <a:p>
            <a:pPr lvl="1"/>
            <a:r>
              <a:rPr lang="en-US" dirty="0" smtClean="0"/>
              <a:t>Deprivation</a:t>
            </a:r>
          </a:p>
          <a:p>
            <a:pPr lvl="1"/>
            <a:r>
              <a:rPr lang="en-US" dirty="0" smtClean="0"/>
              <a:t>Abuse</a:t>
            </a:r>
          </a:p>
          <a:p>
            <a:pPr lvl="1"/>
            <a:r>
              <a:rPr lang="en-US" dirty="0" smtClean="0"/>
              <a:t>Interrogation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7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Operational Psychology</a:t>
            </a:r>
          </a:p>
          <a:p>
            <a:r>
              <a:rPr lang="en-US" dirty="0" smtClean="0"/>
              <a:t>Support Roles</a:t>
            </a:r>
          </a:p>
          <a:p>
            <a:pPr lvl="1"/>
            <a:r>
              <a:rPr lang="en-US" dirty="0" smtClean="0"/>
              <a:t>Intelligence</a:t>
            </a:r>
          </a:p>
          <a:p>
            <a:pPr lvl="1"/>
            <a:r>
              <a:rPr lang="en-US" dirty="0" smtClean="0"/>
              <a:t>Behavioral Science Consultation </a:t>
            </a:r>
          </a:p>
          <a:p>
            <a:r>
              <a:rPr lang="en-US" dirty="0" smtClean="0"/>
              <a:t>SERE Psychology</a:t>
            </a:r>
          </a:p>
        </p:txBody>
      </p:sp>
    </p:spTree>
    <p:extLst>
      <p:ext uri="{BB962C8B-B14F-4D97-AF65-F5344CB8AC3E}">
        <p14:creationId xmlns:p14="http://schemas.microsoft.com/office/powerpoint/2010/main" val="4245603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instructors on dangers of role play: role immersion, ethics, Stanford prison study findings</a:t>
            </a:r>
          </a:p>
          <a:p>
            <a:r>
              <a:rPr lang="en-US" dirty="0" smtClean="0"/>
              <a:t>Teach safety observers what to look for in instructors and students</a:t>
            </a:r>
          </a:p>
          <a:p>
            <a:r>
              <a:rPr lang="en-US" dirty="0" smtClean="0"/>
              <a:t>Teach trainees normal reactions to uncontrollable stress (dissociation, hallucinations, illusions, crying, negativity, fear, somatic complaints, memory problems) and their expected duration</a:t>
            </a:r>
          </a:p>
          <a:p>
            <a:r>
              <a:rPr lang="en-US" dirty="0" smtClean="0"/>
              <a:t>Successful POWs: big sense of humor, positive, strong faith in each other, God, country, internal locus of control, higher education </a:t>
            </a:r>
            <a:r>
              <a:rPr lang="en-US" dirty="0" err="1" smtClean="0"/>
              <a:t>lvl</a:t>
            </a:r>
            <a:r>
              <a:rPr lang="en-US" dirty="0" smtClean="0"/>
              <a:t>, reframe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719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Consultation/Research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Realistic </a:t>
            </a:r>
            <a:r>
              <a:rPr lang="en-US" dirty="0" err="1" smtClean="0"/>
              <a:t>trng</a:t>
            </a:r>
            <a:r>
              <a:rPr lang="en-US" dirty="0" smtClean="0"/>
              <a:t> enhances ability to perform real world</a:t>
            </a:r>
          </a:p>
          <a:p>
            <a:r>
              <a:rPr lang="en-US" dirty="0" smtClean="0"/>
              <a:t>Stress inoculation</a:t>
            </a:r>
          </a:p>
          <a:p>
            <a:r>
              <a:rPr lang="en-US" dirty="0" smtClean="0"/>
              <a:t>Validate Training Parameters</a:t>
            </a:r>
          </a:p>
          <a:p>
            <a:pPr lvl="1"/>
            <a:r>
              <a:rPr lang="en-US" dirty="0" smtClean="0"/>
              <a:t>SERE does induce real world </a:t>
            </a:r>
            <a:r>
              <a:rPr lang="en-US" dirty="0" err="1" smtClean="0"/>
              <a:t>lvls</a:t>
            </a:r>
            <a:r>
              <a:rPr lang="en-US" dirty="0" smtClean="0"/>
              <a:t> of stress</a:t>
            </a:r>
          </a:p>
          <a:p>
            <a:pPr lvl="2"/>
            <a:r>
              <a:rPr lang="en-US" dirty="0" smtClean="0"/>
              <a:t>Most students recover normally mentally and physically</a:t>
            </a:r>
          </a:p>
        </p:txBody>
      </p:sp>
    </p:spTree>
    <p:extLst>
      <p:ext uri="{BB962C8B-B14F-4D97-AF65-F5344CB8AC3E}">
        <p14:creationId xmlns:p14="http://schemas.microsoft.com/office/powerpoint/2010/main" val="8762054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Consultation/Research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Poor Performance </a:t>
            </a:r>
            <a:r>
              <a:rPr lang="en-US" dirty="0"/>
              <a:t>under stress indicators:</a:t>
            </a:r>
          </a:p>
          <a:p>
            <a:pPr lvl="1"/>
            <a:r>
              <a:rPr lang="en-US" dirty="0" smtClean="0"/>
              <a:t>Low Neuropeptide Y (NPY), high heart rate variability, baseline symptoms of dissociation</a:t>
            </a:r>
          </a:p>
          <a:p>
            <a:r>
              <a:rPr lang="en-US" dirty="0" smtClean="0"/>
              <a:t>Good Performance under stress indicators:</a:t>
            </a:r>
          </a:p>
          <a:p>
            <a:pPr lvl="1"/>
            <a:r>
              <a:rPr lang="en-US" dirty="0" smtClean="0"/>
              <a:t>High DHEA and NPY</a:t>
            </a:r>
          </a:p>
          <a:p>
            <a:pPr lvl="1"/>
            <a:r>
              <a:rPr lang="en-US" dirty="0" smtClean="0"/>
              <a:t>Clear headed under stress, more accurate memories</a:t>
            </a:r>
            <a:endParaRPr lang="en-US" dirty="0"/>
          </a:p>
          <a:p>
            <a:r>
              <a:rPr lang="en-US" dirty="0" smtClean="0"/>
              <a:t>Research Areas</a:t>
            </a:r>
          </a:p>
          <a:p>
            <a:pPr lvl="1"/>
            <a:r>
              <a:rPr lang="en-US" dirty="0" smtClean="0"/>
              <a:t>Identify undercover operatives in detention setting; improve intelligence gathering</a:t>
            </a:r>
          </a:p>
          <a:p>
            <a:pPr lvl="1"/>
            <a:r>
              <a:rPr lang="en-US" dirty="0" smtClean="0"/>
              <a:t>Male/Female differences (ex. Males and Females w </a:t>
            </a:r>
            <a:r>
              <a:rPr lang="en-US" dirty="0" err="1" smtClean="0"/>
              <a:t>prev</a:t>
            </a:r>
            <a:r>
              <a:rPr lang="en-US" dirty="0" smtClean="0"/>
              <a:t> trauma (death prospect) dissociated more)</a:t>
            </a:r>
          </a:p>
          <a:p>
            <a:pPr lvl="1"/>
            <a:r>
              <a:rPr lang="en-US" dirty="0" smtClean="0"/>
              <a:t>Dissociation positively related to somatic complaints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090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Personnel Recovery</a:t>
            </a:r>
          </a:p>
          <a:p>
            <a:r>
              <a:rPr lang="en-US" dirty="0" smtClean="0"/>
              <a:t>Critical element in </a:t>
            </a:r>
            <a:r>
              <a:rPr lang="en-US" dirty="0" err="1" smtClean="0"/>
              <a:t>DoD</a:t>
            </a:r>
            <a:r>
              <a:rPr lang="en-US" dirty="0" smtClean="0"/>
              <a:t> ability to fulfill its moral obligation to protect its personnel, prevent their exploitation, and reduce potential of captured personnel as leverage against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7944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Recovery (PR)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 Types of PR</a:t>
            </a:r>
          </a:p>
          <a:p>
            <a:pPr lvl="1"/>
            <a:r>
              <a:rPr lang="en-US" dirty="0" smtClean="0"/>
              <a:t>Isolated personnel</a:t>
            </a:r>
          </a:p>
          <a:p>
            <a:pPr lvl="2"/>
            <a:r>
              <a:rPr lang="en-US" dirty="0" smtClean="0"/>
              <a:t>Those supporting a mil msn and are temporarily separated from unit in environment </a:t>
            </a:r>
            <a:r>
              <a:rPr lang="en-US" dirty="0" err="1" smtClean="0"/>
              <a:t>req</a:t>
            </a:r>
            <a:r>
              <a:rPr lang="en-US" dirty="0" smtClean="0"/>
              <a:t> evasion and survival or resistance and escape if captured</a:t>
            </a:r>
          </a:p>
          <a:p>
            <a:pPr lvl="1"/>
            <a:r>
              <a:rPr lang="en-US" dirty="0" smtClean="0"/>
              <a:t>Combat Search and Rescue (CSAR)</a:t>
            </a:r>
          </a:p>
          <a:p>
            <a:pPr lvl="2"/>
            <a:r>
              <a:rPr lang="en-US" dirty="0" smtClean="0"/>
              <a:t>Trained mil forces recover isolated personnel not yet detained</a:t>
            </a:r>
          </a:p>
          <a:p>
            <a:pPr lvl="1"/>
            <a:r>
              <a:rPr lang="en-US" dirty="0" smtClean="0"/>
              <a:t>Unconventional Assisted Recovery</a:t>
            </a:r>
          </a:p>
          <a:p>
            <a:pPr lvl="2"/>
            <a:r>
              <a:rPr lang="en-US" dirty="0" smtClean="0"/>
              <a:t>Special Forces contact, authenticate, and extract personnel from enemy forces—dangerous</a:t>
            </a:r>
          </a:p>
          <a:p>
            <a:pPr lvl="1"/>
            <a:r>
              <a:rPr lang="en-US" dirty="0" smtClean="0"/>
              <a:t>Negotiated Release</a:t>
            </a:r>
          </a:p>
          <a:p>
            <a:pPr lvl="2"/>
            <a:r>
              <a:rPr lang="en-US" dirty="0" smtClean="0"/>
              <a:t>Marked by diplomatic initiatives between governments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0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Begins after PR</a:t>
            </a:r>
          </a:p>
          <a:p>
            <a:r>
              <a:rPr lang="en-US" dirty="0" smtClean="0"/>
              <a:t>Bridges contexts of captivity and being back in US</a:t>
            </a:r>
          </a:p>
          <a:p>
            <a:r>
              <a:rPr lang="en-US" dirty="0" smtClean="0"/>
              <a:t>Well being (physical, psychological, spiritual and legal rights) paramount</a:t>
            </a:r>
          </a:p>
          <a:p>
            <a:r>
              <a:rPr lang="en-US" dirty="0" smtClean="0"/>
              <a:t>Restore health of isolated w psych decompression—facilitate recovery of pride &amp; personal dignity, restore confidence in self and country</a:t>
            </a:r>
          </a:p>
        </p:txBody>
      </p:sp>
    </p:spTree>
    <p:extLst>
      <p:ext uri="{BB962C8B-B14F-4D97-AF65-F5344CB8AC3E}">
        <p14:creationId xmlns:p14="http://schemas.microsoft.com/office/powerpoint/2010/main" val="32371628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Repatriation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Phase I:</a:t>
            </a:r>
          </a:p>
          <a:p>
            <a:pPr lvl="1"/>
            <a:r>
              <a:rPr lang="en-US" dirty="0" smtClean="0"/>
              <a:t>Begins when personnel returned to US control</a:t>
            </a:r>
          </a:p>
          <a:p>
            <a:pPr lvl="1"/>
            <a:r>
              <a:rPr lang="en-US" dirty="0" smtClean="0"/>
              <a:t>Met by </a:t>
            </a:r>
            <a:r>
              <a:rPr lang="en-US" u="sng" dirty="0" smtClean="0"/>
              <a:t>Ops/SERE psych</a:t>
            </a:r>
            <a:r>
              <a:rPr lang="en-US" dirty="0" smtClean="0"/>
              <a:t>, unit </a:t>
            </a:r>
            <a:r>
              <a:rPr lang="en-US" dirty="0" err="1" smtClean="0"/>
              <a:t>mbr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from </a:t>
            </a:r>
            <a:r>
              <a:rPr lang="en-US" u="sng" dirty="0" smtClean="0"/>
              <a:t>medical</a:t>
            </a:r>
            <a:r>
              <a:rPr lang="en-US" dirty="0" smtClean="0"/>
              <a:t>, chaplain, legal, public affairs</a:t>
            </a:r>
          </a:p>
          <a:p>
            <a:pPr lvl="1"/>
            <a:r>
              <a:rPr lang="en-US" dirty="0" smtClean="0"/>
              <a:t>Transport to designated safe area</a:t>
            </a:r>
          </a:p>
          <a:p>
            <a:pPr lvl="1"/>
            <a:r>
              <a:rPr lang="en-US" dirty="0" smtClean="0"/>
              <a:t>Depending on severity and length of isolation:</a:t>
            </a:r>
          </a:p>
          <a:p>
            <a:pPr lvl="2"/>
            <a:r>
              <a:rPr lang="en-US" dirty="0" smtClean="0"/>
              <a:t>May be immediately RTD (BICEPS like PIE model)</a:t>
            </a:r>
          </a:p>
          <a:p>
            <a:pPr lvl="3"/>
            <a:r>
              <a:rPr lang="en-US" dirty="0" smtClean="0"/>
              <a:t>Brevity, Immediacy, Centrality, Expectancy, Proximity, Simplicity</a:t>
            </a:r>
          </a:p>
          <a:p>
            <a:pPr lvl="2"/>
            <a:r>
              <a:rPr lang="en-US" dirty="0" smtClean="0"/>
              <a:t>Or then transition to Phase II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767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Repatriation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Phase II:</a:t>
            </a:r>
          </a:p>
          <a:p>
            <a:pPr lvl="1"/>
            <a:r>
              <a:rPr lang="en-US" dirty="0" smtClean="0"/>
              <a:t>Transport to major mil med center in region</a:t>
            </a:r>
          </a:p>
          <a:p>
            <a:pPr lvl="1"/>
            <a:r>
              <a:rPr lang="en-US" dirty="0" smtClean="0"/>
              <a:t>Psych assessment of status and needs of </a:t>
            </a:r>
            <a:r>
              <a:rPr lang="en-US" dirty="0" err="1" smtClean="0"/>
              <a:t>mbr</a:t>
            </a:r>
            <a:endParaRPr lang="en-US" dirty="0" smtClean="0"/>
          </a:p>
          <a:p>
            <a:pPr lvl="1"/>
            <a:r>
              <a:rPr lang="en-US" dirty="0" smtClean="0"/>
              <a:t>Educate on what to expect for both </a:t>
            </a:r>
            <a:r>
              <a:rPr lang="en-US" dirty="0" err="1" smtClean="0"/>
              <a:t>mbr</a:t>
            </a:r>
            <a:r>
              <a:rPr lang="en-US" dirty="0" smtClean="0"/>
              <a:t> and CC</a:t>
            </a:r>
          </a:p>
          <a:p>
            <a:pPr lvl="1"/>
            <a:r>
              <a:rPr lang="en-US" dirty="0" smtClean="0"/>
              <a:t>Recommend moderation of activities, public/family exposure to aid proper decompression</a:t>
            </a:r>
          </a:p>
          <a:p>
            <a:pPr lvl="1"/>
            <a:r>
              <a:rPr lang="en-US" dirty="0"/>
              <a:t>Lessons learned</a:t>
            </a:r>
          </a:p>
          <a:p>
            <a:pPr lvl="1"/>
            <a:r>
              <a:rPr lang="en-US" dirty="0"/>
              <a:t>Tactical/strategic </a:t>
            </a:r>
            <a:r>
              <a:rPr lang="en-US" dirty="0" err="1"/>
              <a:t>intel</a:t>
            </a:r>
            <a:r>
              <a:rPr lang="en-US" dirty="0"/>
              <a:t> gathering (learned or given to enemy)</a:t>
            </a:r>
          </a:p>
          <a:p>
            <a:pPr lvl="1"/>
            <a:r>
              <a:rPr lang="en-US" dirty="0"/>
              <a:t>Efficacy of SERE </a:t>
            </a:r>
            <a:r>
              <a:rPr lang="en-US" dirty="0" err="1"/>
              <a:t>trng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01014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Repatriation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Phase II Cont’d:</a:t>
            </a:r>
          </a:p>
          <a:p>
            <a:pPr lvl="1"/>
            <a:r>
              <a:rPr lang="en-US" dirty="0" smtClean="0"/>
              <a:t>SERE Psych monitors psych condition for situations that detract from returnee’s readjustment </a:t>
            </a:r>
          </a:p>
          <a:p>
            <a:pPr lvl="1"/>
            <a:r>
              <a:rPr lang="en-US" dirty="0" smtClean="0"/>
              <a:t>Recommend methods to maximize accuracy of recalled info</a:t>
            </a:r>
          </a:p>
          <a:p>
            <a:pPr lvl="1"/>
            <a:r>
              <a:rPr lang="en-US" dirty="0" smtClean="0"/>
              <a:t>Begin reconnection w family by phone</a:t>
            </a:r>
          </a:p>
          <a:p>
            <a:pPr lvl="2"/>
            <a:r>
              <a:rPr lang="en-US" dirty="0" smtClean="0"/>
              <a:t>Immediate reunion can interfere w decompression</a:t>
            </a:r>
          </a:p>
          <a:p>
            <a:pPr lvl="1"/>
            <a:r>
              <a:rPr lang="en-US" dirty="0" smtClean="0"/>
              <a:t>Psych and ops debriefing conducted separately to avoid convergence of details or facts, moderated by psych </a:t>
            </a:r>
          </a:p>
        </p:txBody>
      </p:sp>
    </p:spTree>
    <p:extLst>
      <p:ext uri="{BB962C8B-B14F-4D97-AF65-F5344CB8AC3E}">
        <p14:creationId xmlns:p14="http://schemas.microsoft.com/office/powerpoint/2010/main" val="2986489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Decompression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Psych focusses on telling of story, helpful with multiple recovered pers.</a:t>
            </a:r>
          </a:p>
          <a:p>
            <a:r>
              <a:rPr lang="en-US" dirty="0" smtClean="0"/>
              <a:t>Normalize and educate on symptoms to abnormal event</a:t>
            </a:r>
          </a:p>
          <a:p>
            <a:pPr lvl="1"/>
            <a:r>
              <a:rPr lang="en-US" dirty="0" smtClean="0"/>
              <a:t>Sleep, concentration, mood, reevaluation of life goals/convictions</a:t>
            </a:r>
          </a:p>
          <a:p>
            <a:r>
              <a:rPr lang="en-US" dirty="0" smtClean="0"/>
              <a:t>Clarify context where actions occurred w goal of helping </a:t>
            </a:r>
            <a:r>
              <a:rPr lang="en-US" dirty="0" err="1" smtClean="0"/>
              <a:t>mbr</a:t>
            </a:r>
            <a:r>
              <a:rPr lang="en-US" dirty="0" smtClean="0"/>
              <a:t> find meaning and connectedness in their actions</a:t>
            </a:r>
          </a:p>
          <a:p>
            <a:r>
              <a:rPr lang="en-US" dirty="0" smtClean="0"/>
              <a:t>Military Code of Conduct, Return with Honor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13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end state goal of Ops Psych interventions is RTD of svc </a:t>
            </a:r>
            <a:r>
              <a:rPr lang="en-US" dirty="0" err="1" smtClean="0"/>
              <a:t>mbrs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3121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Repatriation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Phase III</a:t>
            </a:r>
          </a:p>
          <a:p>
            <a:pPr lvl="1"/>
            <a:r>
              <a:rPr lang="en-US" dirty="0" smtClean="0"/>
              <a:t>Occurs CONUS</a:t>
            </a:r>
          </a:p>
          <a:p>
            <a:pPr lvl="1"/>
            <a:r>
              <a:rPr lang="en-US" dirty="0" smtClean="0"/>
              <a:t>Opportunity for family, friends, &amp; unit reunion</a:t>
            </a:r>
          </a:p>
          <a:p>
            <a:pPr lvl="1"/>
            <a:r>
              <a:rPr lang="en-US" dirty="0" smtClean="0"/>
              <a:t>Best outcome when </a:t>
            </a:r>
            <a:r>
              <a:rPr lang="en-US" dirty="0" err="1" smtClean="0"/>
              <a:t>mbr</a:t>
            </a:r>
            <a:r>
              <a:rPr lang="en-US" dirty="0" smtClean="0"/>
              <a:t> maintains contact w unit and fellow recovered </a:t>
            </a:r>
            <a:r>
              <a:rPr lang="en-US" dirty="0" err="1" smtClean="0"/>
              <a:t>pers</a:t>
            </a:r>
            <a:endParaRPr lang="en-US" dirty="0" smtClean="0"/>
          </a:p>
          <a:p>
            <a:pPr lvl="1"/>
            <a:r>
              <a:rPr lang="en-US" dirty="0" smtClean="0"/>
              <a:t>Can check reactions and work through experiences best w those held in captivity together and repatriated together</a:t>
            </a:r>
          </a:p>
          <a:p>
            <a:pPr lvl="1"/>
            <a:r>
              <a:rPr lang="en-US" dirty="0" smtClean="0"/>
              <a:t>All POWs get continued medical and psych care through the Robert Mitchell Center for Repatriated POW Studies at Pensacola Naval Air 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685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“Freedom has a taste, to those who fight and almost die for it, that the protected will never know.” Robert E. Mitchell Foundation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“There is no such thing as a bad day when you have a door knob on the inside of the door.” CDR Paul </a:t>
            </a:r>
            <a:r>
              <a:rPr lang="en-US" dirty="0" err="1" smtClean="0"/>
              <a:t>Galanti</a:t>
            </a:r>
            <a:r>
              <a:rPr lang="en-US" dirty="0" smtClean="0"/>
              <a:t>, Vietnam POW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450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2976033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70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actions by mil </a:t>
            </a:r>
            <a:r>
              <a:rPr lang="en-US" dirty="0" err="1" smtClean="0"/>
              <a:t>psychs</a:t>
            </a:r>
            <a:r>
              <a:rPr lang="en-US" dirty="0" smtClean="0"/>
              <a:t> that support the employment and/or sustainment of mil forces to attain strategic goals in a theater of war or operations by leveraging and applying their psych expertise in helping identify enemy capabilities, personalities, and intentions</a:t>
            </a:r>
          </a:p>
          <a:p>
            <a:r>
              <a:rPr lang="en-US" dirty="0" smtClean="0"/>
              <a:t>Facilitating and supporting </a:t>
            </a:r>
            <a:r>
              <a:rPr lang="en-US" dirty="0" err="1" smtClean="0"/>
              <a:t>intel</a:t>
            </a:r>
            <a:r>
              <a:rPr lang="en-US" dirty="0" smtClean="0"/>
              <a:t> ops</a:t>
            </a:r>
          </a:p>
          <a:p>
            <a:r>
              <a:rPr lang="en-US" dirty="0" smtClean="0"/>
              <a:t>Designing and implementing assessment and selection programs for special and high risk </a:t>
            </a:r>
            <a:r>
              <a:rPr lang="en-US" dirty="0" err="1" smtClean="0"/>
              <a:t>msns</a:t>
            </a:r>
            <a:endParaRPr lang="en-US" dirty="0" smtClean="0"/>
          </a:p>
          <a:p>
            <a:r>
              <a:rPr lang="en-US" dirty="0" smtClean="0"/>
              <a:t>Provide an operationally focused </a:t>
            </a:r>
            <a:r>
              <a:rPr lang="en-US" dirty="0" err="1" smtClean="0"/>
              <a:t>lvl</a:t>
            </a:r>
            <a:r>
              <a:rPr lang="en-US" dirty="0" smtClean="0"/>
              <a:t> of MH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Psych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Apply psych expertise to enhance combat effectiveness or mitigate risk</a:t>
            </a:r>
          </a:p>
          <a:p>
            <a:r>
              <a:rPr lang="en-US" dirty="0" smtClean="0"/>
              <a:t>Supports the operational and strategic arts of war</a:t>
            </a:r>
          </a:p>
          <a:p>
            <a:r>
              <a:rPr lang="en-US" dirty="0" smtClean="0"/>
              <a:t>Out of the box thinking, support novel conditions, </a:t>
            </a:r>
            <a:r>
              <a:rPr lang="en-US" dirty="0" err="1" smtClean="0"/>
              <a:t>req</a:t>
            </a:r>
            <a:r>
              <a:rPr lang="en-US" dirty="0" smtClean="0"/>
              <a:t> sound ethical and legal decisions</a:t>
            </a:r>
          </a:p>
          <a:p>
            <a:r>
              <a:rPr lang="en-US" dirty="0" smtClean="0"/>
              <a:t>Innovation based on sound theory and empirical support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8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Psych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Responsibility to learn/understand the mil org</a:t>
            </a:r>
          </a:p>
          <a:p>
            <a:r>
              <a:rPr lang="en-US" dirty="0"/>
              <a:t>Operate in the human dimension of </a:t>
            </a:r>
            <a:r>
              <a:rPr lang="en-US" dirty="0" smtClean="0"/>
              <a:t>warfare</a:t>
            </a:r>
          </a:p>
          <a:p>
            <a:pPr lvl="1"/>
            <a:r>
              <a:rPr lang="en-US" dirty="0" smtClean="0"/>
              <a:t>Leaders</a:t>
            </a:r>
          </a:p>
          <a:p>
            <a:pPr lvl="1"/>
            <a:r>
              <a:rPr lang="en-US" dirty="0" smtClean="0"/>
              <a:t>Followers</a:t>
            </a:r>
          </a:p>
          <a:p>
            <a:pPr lvl="1"/>
            <a:r>
              <a:rPr lang="en-US" dirty="0" smtClean="0"/>
              <a:t>Morale of the force: Most important intangible element </a:t>
            </a:r>
            <a:endParaRPr lang="en-US" dirty="0"/>
          </a:p>
          <a:p>
            <a:pPr lvl="2"/>
            <a:r>
              <a:rPr lang="en-US" dirty="0" smtClean="0"/>
              <a:t>Battlefield courage</a:t>
            </a:r>
          </a:p>
          <a:p>
            <a:pPr lvl="2"/>
            <a:r>
              <a:rPr lang="en-US" dirty="0" smtClean="0"/>
              <a:t>Resiliency</a:t>
            </a:r>
          </a:p>
          <a:p>
            <a:pPr lvl="2"/>
            <a:r>
              <a:rPr lang="en-US" dirty="0" smtClean="0"/>
              <a:t>Hardiness</a:t>
            </a:r>
          </a:p>
          <a:p>
            <a:r>
              <a:rPr lang="en-US" dirty="0" smtClean="0"/>
              <a:t>Help CCs understand how battlefield stress affects our and enemy’s will to fight</a:t>
            </a:r>
          </a:p>
          <a:p>
            <a:r>
              <a:rPr lang="en-US" dirty="0" smtClean="0"/>
              <a:t>Family support</a:t>
            </a:r>
          </a:p>
        </p:txBody>
      </p:sp>
    </p:spTree>
    <p:extLst>
      <p:ext uri="{BB962C8B-B14F-4D97-AF65-F5344CB8AC3E}">
        <p14:creationId xmlns:p14="http://schemas.microsoft.com/office/powerpoint/2010/main" val="67961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Ops Psych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Ends—mil objectives </a:t>
            </a:r>
          </a:p>
          <a:p>
            <a:pPr lvl="1"/>
            <a:r>
              <a:rPr lang="en-US" dirty="0" smtClean="0"/>
              <a:t>How can psychologists employ expertise to help combatant commanders reach strategic goals?</a:t>
            </a:r>
          </a:p>
          <a:p>
            <a:r>
              <a:rPr lang="en-US" dirty="0" smtClean="0"/>
              <a:t>Ways—Methods of applying mil force </a:t>
            </a:r>
          </a:p>
          <a:p>
            <a:pPr lvl="1"/>
            <a:r>
              <a:rPr lang="en-US" dirty="0" smtClean="0"/>
              <a:t>What psych resources or products support actions used to reach strategic goals?</a:t>
            </a:r>
          </a:p>
          <a:p>
            <a:r>
              <a:rPr lang="en-US" dirty="0" smtClean="0"/>
              <a:t>Means—Mil resources needed </a:t>
            </a:r>
          </a:p>
          <a:p>
            <a:pPr lvl="1"/>
            <a:r>
              <a:rPr lang="en-US" dirty="0" smtClean="0"/>
              <a:t>How can ops psych help commanders use psychological resources needed for actions that support strategic goals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155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Intelligence Operations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Dev</a:t>
            </a:r>
            <a:r>
              <a:rPr lang="en-US" dirty="0" smtClean="0"/>
              <a:t> strategic </a:t>
            </a:r>
            <a:r>
              <a:rPr lang="en-US" dirty="0" err="1" smtClean="0"/>
              <a:t>lvl</a:t>
            </a:r>
            <a:r>
              <a:rPr lang="en-US" dirty="0" smtClean="0"/>
              <a:t> understanding of mil </a:t>
            </a:r>
            <a:r>
              <a:rPr lang="en-US" dirty="0" err="1" smtClean="0"/>
              <a:t>intel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Integrate ops psych processes at </a:t>
            </a:r>
            <a:r>
              <a:rPr lang="en-US" dirty="0" err="1" smtClean="0"/>
              <a:t>nat’l</a:t>
            </a:r>
            <a:r>
              <a:rPr lang="en-US" dirty="0" smtClean="0"/>
              <a:t> </a:t>
            </a:r>
            <a:r>
              <a:rPr lang="en-US" dirty="0" err="1" smtClean="0"/>
              <a:t>lvl</a:t>
            </a:r>
            <a:r>
              <a:rPr lang="en-US" dirty="0" smtClean="0"/>
              <a:t> </a:t>
            </a:r>
            <a:r>
              <a:rPr lang="en-US" dirty="0" err="1" smtClean="0"/>
              <a:t>intel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Be integrated and accessible to various </a:t>
            </a:r>
            <a:r>
              <a:rPr lang="en-US" dirty="0" err="1" smtClean="0"/>
              <a:t>intel</a:t>
            </a:r>
            <a:r>
              <a:rPr lang="en-US" dirty="0" smtClean="0"/>
              <a:t> ops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Have SA on planning provide psych products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Competence in indirect assessment—similar</a:t>
            </a:r>
            <a:r>
              <a:rPr lang="en-US" dirty="0"/>
              <a:t> </a:t>
            </a:r>
            <a:r>
              <a:rPr lang="en-US" dirty="0" smtClean="0"/>
              <a:t>to criminal profiling</a:t>
            </a:r>
          </a:p>
        </p:txBody>
      </p:sp>
    </p:spTree>
    <p:extLst>
      <p:ext uri="{BB962C8B-B14F-4D97-AF65-F5344CB8AC3E}">
        <p14:creationId xmlns:p14="http://schemas.microsoft.com/office/powerpoint/2010/main" val="333514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2037</Words>
  <Application>Microsoft Office PowerPoint</Application>
  <PresentationFormat>On-screen Show (4:3)</PresentationFormat>
  <Paragraphs>254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Operational Psychology</vt:lpstr>
      <vt:lpstr>Disclaimer</vt:lpstr>
      <vt:lpstr>Overview</vt:lpstr>
      <vt:lpstr>Operational Psychology</vt:lpstr>
      <vt:lpstr>Operational Psychology</vt:lpstr>
      <vt:lpstr>Ops Psych</vt:lpstr>
      <vt:lpstr>Ops Psych</vt:lpstr>
      <vt:lpstr>Ops Psych</vt:lpstr>
      <vt:lpstr>Support Roles</vt:lpstr>
      <vt:lpstr>Support Roles</vt:lpstr>
      <vt:lpstr>Support Roles</vt:lpstr>
      <vt:lpstr>Support Roles</vt:lpstr>
      <vt:lpstr>Support Roles</vt:lpstr>
      <vt:lpstr>SERE</vt:lpstr>
      <vt:lpstr>SERE</vt:lpstr>
      <vt:lpstr>SERE</vt:lpstr>
      <vt:lpstr>SERE</vt:lpstr>
      <vt:lpstr>SERE</vt:lpstr>
      <vt:lpstr>SERE</vt:lpstr>
      <vt:lpstr>Code of Conduct</vt:lpstr>
      <vt:lpstr>Code of Conduct</vt:lpstr>
      <vt:lpstr>Code of Conduct</vt:lpstr>
      <vt:lpstr>Code of Conduct</vt:lpstr>
      <vt:lpstr>Code of Conduct</vt:lpstr>
      <vt:lpstr>Code of Conduct</vt:lpstr>
      <vt:lpstr>SERE School</vt:lpstr>
      <vt:lpstr>SERE Psychologist</vt:lpstr>
      <vt:lpstr>Evaluator</vt:lpstr>
      <vt:lpstr>Safety Observer</vt:lpstr>
      <vt:lpstr>Educator</vt:lpstr>
      <vt:lpstr>Consultation/Research</vt:lpstr>
      <vt:lpstr>Consultation/Research</vt:lpstr>
      <vt:lpstr>Repatriation</vt:lpstr>
      <vt:lpstr>Personnel Recovery (PR)</vt:lpstr>
      <vt:lpstr>Repatriation</vt:lpstr>
      <vt:lpstr>Repatriation Phases</vt:lpstr>
      <vt:lpstr>Repatriation Phases</vt:lpstr>
      <vt:lpstr>Repatriation Phases</vt:lpstr>
      <vt:lpstr>Psychological Decompression</vt:lpstr>
      <vt:lpstr>Repatriation Phases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Psychology</dc:title>
  <dc:creator>owner</dc:creator>
  <cp:lastModifiedBy>owner</cp:lastModifiedBy>
  <cp:revision>36</cp:revision>
  <dcterms:created xsi:type="dcterms:W3CDTF">2012-02-20T21:02:44Z</dcterms:created>
  <dcterms:modified xsi:type="dcterms:W3CDTF">2012-02-21T22:49:19Z</dcterms:modified>
</cp:coreProperties>
</file>