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7" r:id="rId7"/>
    <p:sldId id="269" r:id="rId8"/>
    <p:sldId id="260" r:id="rId9"/>
    <p:sldId id="273" r:id="rId10"/>
    <p:sldId id="270" r:id="rId11"/>
    <p:sldId id="262" r:id="rId12"/>
    <p:sldId id="268" r:id="rId13"/>
    <p:sldId id="263" r:id="rId14"/>
    <p:sldId id="265" r:id="rId15"/>
    <p:sldId id="264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5"/>
            <a:ext cx="67818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D65F-FC2C-4990-BA17-754885B1D33F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85F5-37CA-4AB7-AB48-B8B122F6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D65F-FC2C-4990-BA17-754885B1D33F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85F5-37CA-4AB7-AB48-B8B122F6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81600" y="285163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4572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D65F-FC2C-4990-BA17-754885B1D33F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85F5-37CA-4AB7-AB48-B8B122F6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D65F-FC2C-4990-BA17-754885B1D33F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85F5-37CA-4AB7-AB48-B8B122F6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406900"/>
            <a:ext cx="67818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1" y="2906713"/>
            <a:ext cx="67818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D65F-FC2C-4990-BA17-754885B1D33F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85F5-37CA-4AB7-AB48-B8B122F6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335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D65F-FC2C-4990-BA17-754885B1D33F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85F5-37CA-4AB7-AB48-B8B122F6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58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524000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163762"/>
            <a:ext cx="327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3800" y="1534526"/>
            <a:ext cx="3355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3800" y="2174288"/>
            <a:ext cx="3355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D65F-FC2C-4990-BA17-754885B1D33F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85F5-37CA-4AB7-AB48-B8B122F6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D65F-FC2C-4990-BA17-754885B1D33F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85F5-37CA-4AB7-AB48-B8B122F6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D65F-FC2C-4990-BA17-754885B1D33F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85F5-37CA-4AB7-AB48-B8B122F6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3587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D65F-FC2C-4990-BA17-754885B1D33F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85F5-37CA-4AB7-AB48-B8B122F6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9106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50323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52578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D65F-FC2C-4990-BA17-754885B1D33F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985F5-37CA-4AB7-AB48-B8B122F6B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6858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3246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2C6D65F-FC2C-4990-BA17-754885B1D33F}" type="datetimeFigureOut">
              <a:rPr lang="en-US" smtClean="0"/>
              <a:pPr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32460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6400" y="63246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45985F5-37CA-4AB7-AB48-B8B122F6B88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15200" y="762000"/>
            <a:ext cx="1371600" cy="914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315200" y="2209801"/>
            <a:ext cx="1371600" cy="9030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315200" y="3657600"/>
            <a:ext cx="1371600" cy="909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15200" y="5105400"/>
            <a:ext cx="1371600" cy="9167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1430"/>
          <a:solidFill>
            <a:schemeClr val="accent1">
              <a:lumMod val="75000"/>
            </a:schemeClr>
          </a:solidFill>
          <a:effectLst>
            <a:outerShdw blurRad="80000" dist="40000" dir="5040000" algn="tl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Military Mental Health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2,8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Family Advocacy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/>
          <a:lstStyle/>
          <a:p>
            <a:r>
              <a:rPr lang="en-US" dirty="0" smtClean="0">
                <a:effectLst/>
              </a:rPr>
              <a:t>Healthy families are better for svc </a:t>
            </a:r>
            <a:r>
              <a:rPr lang="en-US" dirty="0" err="1" smtClean="0">
                <a:effectLst/>
              </a:rPr>
              <a:t>mbrs</a:t>
            </a:r>
            <a:r>
              <a:rPr lang="en-US" dirty="0" smtClean="0">
                <a:effectLst/>
              </a:rPr>
              <a:t> and mission</a:t>
            </a:r>
          </a:p>
          <a:p>
            <a:r>
              <a:rPr lang="en-US" dirty="0" smtClean="0">
                <a:effectLst/>
              </a:rPr>
              <a:t>Mainly LCSW </a:t>
            </a:r>
          </a:p>
          <a:p>
            <a:r>
              <a:rPr lang="en-US" dirty="0" smtClean="0">
                <a:effectLst/>
              </a:rPr>
              <a:t>Manage cases of child maltreatment, domestic violence</a:t>
            </a:r>
          </a:p>
          <a:p>
            <a:r>
              <a:rPr lang="en-US" dirty="0" smtClean="0">
                <a:effectLst/>
              </a:rPr>
              <a:t>High visibility</a:t>
            </a:r>
          </a:p>
          <a:p>
            <a:r>
              <a:rPr lang="en-US" dirty="0" smtClean="0">
                <a:effectLst/>
              </a:rPr>
              <a:t>Svc </a:t>
            </a:r>
            <a:r>
              <a:rPr lang="en-US" dirty="0" err="1" smtClean="0">
                <a:effectLst/>
              </a:rPr>
              <a:t>mbrs</a:t>
            </a:r>
            <a:r>
              <a:rPr lang="en-US" dirty="0" smtClean="0">
                <a:effectLst/>
              </a:rPr>
              <a:t> removed from duty if guilty of domestic violence—Lautenberg Amendment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5495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Family Advocacy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r>
              <a:rPr lang="en-US" dirty="0" smtClean="0">
                <a:effectLst/>
              </a:rPr>
              <a:t>New Parent Support </a:t>
            </a:r>
          </a:p>
          <a:p>
            <a:r>
              <a:rPr lang="en-US" dirty="0" smtClean="0">
                <a:effectLst/>
              </a:rPr>
              <a:t>Educational resources for new families</a:t>
            </a:r>
          </a:p>
          <a:p>
            <a:r>
              <a:rPr lang="en-US" dirty="0" smtClean="0">
                <a:effectLst/>
              </a:rPr>
              <a:t>Home support visits for new mothers</a:t>
            </a:r>
          </a:p>
          <a:p>
            <a:r>
              <a:rPr lang="en-US" dirty="0" smtClean="0">
                <a:effectLst/>
              </a:rPr>
              <a:t>Free car seat and car seat safety instruction</a:t>
            </a:r>
          </a:p>
          <a:p>
            <a:r>
              <a:rPr lang="en-US" dirty="0" smtClean="0">
                <a:effectLst/>
              </a:rPr>
              <a:t>Support for families with Special Needs</a:t>
            </a:r>
          </a:p>
          <a:p>
            <a:r>
              <a:rPr lang="en-US" dirty="0" smtClean="0">
                <a:effectLst/>
              </a:rPr>
              <a:t>Marital/Family Therapy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38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Resiliency Element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dirty="0" smtClean="0">
                <a:effectLst/>
              </a:rPr>
              <a:t>Newest Element in AF Mental Health Flights</a:t>
            </a:r>
          </a:p>
          <a:p>
            <a:pPr lvl="1"/>
            <a:r>
              <a:rPr lang="en-US" dirty="0" smtClean="0">
                <a:effectLst/>
              </a:rPr>
              <a:t>Responsible for outreach for each element </a:t>
            </a:r>
          </a:p>
          <a:p>
            <a:pPr lvl="1"/>
            <a:r>
              <a:rPr lang="en-US" dirty="0" smtClean="0">
                <a:effectLst/>
              </a:rPr>
              <a:t>Officer sits on board for installation’s leadership in area of health, welfare, morale</a:t>
            </a:r>
          </a:p>
        </p:txBody>
      </p:sp>
    </p:spTree>
    <p:extLst>
      <p:ext uri="{BB962C8B-B14F-4D97-AF65-F5344CB8AC3E}">
        <p14:creationId xmlns:p14="http://schemas.microsoft.com/office/powerpoint/2010/main" val="2826764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Director of Psychological Health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/>
          <a:lstStyle/>
          <a:p>
            <a:r>
              <a:rPr lang="en-US" dirty="0" smtClean="0">
                <a:effectLst/>
              </a:rPr>
              <a:t>Advisor to installation’s CC on issues related to the mental health of the force</a:t>
            </a:r>
          </a:p>
          <a:p>
            <a:r>
              <a:rPr lang="en-US" dirty="0" smtClean="0">
                <a:effectLst/>
              </a:rPr>
              <a:t>Higher ranking mental health provider </a:t>
            </a:r>
          </a:p>
          <a:p>
            <a:r>
              <a:rPr lang="en-US" dirty="0" smtClean="0">
                <a:effectLst/>
              </a:rPr>
              <a:t>Suicide prevention coordinator</a:t>
            </a:r>
          </a:p>
          <a:p>
            <a:r>
              <a:rPr lang="en-US" dirty="0" smtClean="0">
                <a:effectLst/>
              </a:rPr>
              <a:t>Track suicide related activity</a:t>
            </a:r>
          </a:p>
          <a:p>
            <a:r>
              <a:rPr lang="en-US" dirty="0" smtClean="0">
                <a:effectLst/>
              </a:rPr>
              <a:t>Most likely is officer appointed for Resiliency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022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Suicide Prevention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AF Guide for Managing Suicidal </a:t>
            </a:r>
            <a:r>
              <a:rPr lang="en-US" dirty="0" smtClean="0">
                <a:effectLst/>
              </a:rPr>
              <a:t>Behavior</a:t>
            </a:r>
          </a:p>
          <a:p>
            <a:pPr lvl="1"/>
            <a:r>
              <a:rPr lang="en-US" dirty="0" smtClean="0">
                <a:effectLst/>
              </a:rPr>
              <a:t>Annual Training</a:t>
            </a:r>
          </a:p>
          <a:p>
            <a:pPr lvl="1"/>
            <a:r>
              <a:rPr lang="en-US" dirty="0" smtClean="0">
                <a:effectLst/>
              </a:rPr>
              <a:t>18 initiatives</a:t>
            </a:r>
          </a:p>
          <a:p>
            <a:pPr lvl="1"/>
            <a:r>
              <a:rPr lang="en-US" dirty="0" smtClean="0">
                <a:effectLst/>
              </a:rPr>
              <a:t>Not mandates, recommendations for clinical </a:t>
            </a:r>
            <a:r>
              <a:rPr lang="en-US" dirty="0" err="1" smtClean="0">
                <a:effectLst/>
              </a:rPr>
              <a:t>mgmt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Developing Wingman, Battle Buddy culture</a:t>
            </a:r>
          </a:p>
          <a:p>
            <a:pPr lvl="1"/>
            <a:r>
              <a:rPr lang="en-US" dirty="0" smtClean="0">
                <a:effectLst/>
              </a:rPr>
              <a:t>Ask</a:t>
            </a:r>
          </a:p>
          <a:p>
            <a:pPr lvl="1"/>
            <a:r>
              <a:rPr lang="en-US" dirty="0" smtClean="0">
                <a:effectLst/>
              </a:rPr>
              <a:t>Care</a:t>
            </a:r>
          </a:p>
          <a:p>
            <a:pPr lvl="1"/>
            <a:r>
              <a:rPr lang="en-US" dirty="0" smtClean="0">
                <a:effectLst/>
              </a:rPr>
              <a:t>Escort</a:t>
            </a:r>
          </a:p>
          <a:p>
            <a:pPr marL="0" indent="0">
              <a:buNone/>
            </a:pPr>
            <a:endParaRPr lang="en-US" dirty="0" smtClean="0">
              <a:effectLst/>
            </a:endParaRPr>
          </a:p>
          <a:p>
            <a:pPr lvl="1"/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129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Suicide Prevention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r>
              <a:rPr lang="en-US" dirty="0">
                <a:effectLst/>
              </a:rPr>
              <a:t>Efforts to </a:t>
            </a:r>
            <a:r>
              <a:rPr lang="en-US" dirty="0" err="1">
                <a:effectLst/>
              </a:rPr>
              <a:t>destigmatize</a:t>
            </a:r>
            <a:r>
              <a:rPr lang="en-US" dirty="0">
                <a:effectLst/>
              </a:rPr>
              <a:t> MH care, MFLC, Military OneSource, Chaplain, unit support</a:t>
            </a:r>
          </a:p>
          <a:p>
            <a:r>
              <a:rPr lang="en-US" dirty="0">
                <a:effectLst/>
              </a:rPr>
              <a:t>Outreach, Svc wide </a:t>
            </a:r>
            <a:r>
              <a:rPr lang="en-US" dirty="0" smtClean="0">
                <a:effectLst/>
              </a:rPr>
              <a:t>education</a:t>
            </a:r>
          </a:p>
          <a:p>
            <a:r>
              <a:rPr lang="en-US" dirty="0" err="1" smtClean="0">
                <a:effectLst/>
              </a:rPr>
              <a:t>DoDSER</a:t>
            </a:r>
            <a:r>
              <a:rPr lang="en-US" dirty="0" smtClean="0">
                <a:effectLst/>
              </a:rPr>
              <a:t>—Means for suicide event reporting across </a:t>
            </a:r>
            <a:r>
              <a:rPr lang="en-US" dirty="0" err="1" smtClean="0">
                <a:effectLst/>
              </a:rPr>
              <a:t>svcs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879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Suicide Prevention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effectLst/>
              </a:rPr>
              <a:t>Kristen Freeman, LCSW</a:t>
            </a:r>
          </a:p>
          <a:p>
            <a:pPr marL="0" indent="0" algn="ctr">
              <a:buNone/>
            </a:pPr>
            <a:r>
              <a:rPr lang="en-US" dirty="0">
                <a:effectLst/>
              </a:rPr>
              <a:t>Suicide Prevention Coordinator</a:t>
            </a:r>
          </a:p>
          <a:p>
            <a:pPr marL="0" indent="0" algn="ctr">
              <a:buNone/>
            </a:pPr>
            <a:r>
              <a:rPr lang="en-US" dirty="0">
                <a:effectLst/>
              </a:rPr>
              <a:t>VA Gulf Coast Health Care System</a:t>
            </a:r>
          </a:p>
          <a:p>
            <a:pPr marL="0" indent="0" algn="ctr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345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Disclaimer</a:t>
            </a:r>
            <a:endParaRPr lang="en-US" b="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/>
          <a:lstStyle/>
          <a:p>
            <a:r>
              <a:rPr lang="en-US" dirty="0">
                <a:effectLst/>
              </a:rPr>
              <a:t>Information and opinions expressed by </a:t>
            </a:r>
            <a:r>
              <a:rPr lang="en-US" dirty="0" err="1">
                <a:effectLst/>
              </a:rPr>
              <a:t>Maj</a:t>
            </a:r>
            <a:r>
              <a:rPr lang="en-US" dirty="0">
                <a:effectLst/>
              </a:rPr>
              <a:t> Dhillon and other military/government employees providing lectures are not intended/should not be taken as representing the policies and views of the Department of Defense, its component services, or the US Government.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530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Overview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r>
              <a:rPr lang="en-US" dirty="0" smtClean="0">
                <a:effectLst/>
              </a:rPr>
              <a:t>Mental Health Clinic</a:t>
            </a:r>
          </a:p>
          <a:p>
            <a:r>
              <a:rPr lang="en-US" dirty="0" smtClean="0">
                <a:effectLst/>
              </a:rPr>
              <a:t>Alcohol and Substance Abuse Clinic</a:t>
            </a:r>
          </a:p>
          <a:p>
            <a:r>
              <a:rPr lang="en-US" dirty="0" smtClean="0">
                <a:effectLst/>
              </a:rPr>
              <a:t>Family Advocacy </a:t>
            </a:r>
          </a:p>
          <a:p>
            <a:r>
              <a:rPr lang="en-US" dirty="0" smtClean="0">
                <a:effectLst/>
              </a:rPr>
              <a:t>Resiliency Element</a:t>
            </a:r>
          </a:p>
          <a:p>
            <a:r>
              <a:rPr lang="en-US" dirty="0" smtClean="0">
                <a:effectLst/>
              </a:rPr>
              <a:t>Director of Psychological Health</a:t>
            </a:r>
          </a:p>
          <a:p>
            <a:r>
              <a:rPr lang="en-US" dirty="0" smtClean="0">
                <a:effectLst/>
              </a:rPr>
              <a:t>Suicide Prevention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4423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Mental Health Clinic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ffectLst/>
              </a:rPr>
              <a:t>Providers have clinical skills to </a:t>
            </a:r>
            <a:r>
              <a:rPr lang="en-US" dirty="0" err="1" smtClean="0">
                <a:effectLst/>
              </a:rPr>
              <a:t>eval</a:t>
            </a:r>
            <a:r>
              <a:rPr lang="en-US" dirty="0" smtClean="0">
                <a:effectLst/>
              </a:rPr>
              <a:t>/treat any disorder &amp; arrange for higher level of care PRN</a:t>
            </a:r>
          </a:p>
          <a:p>
            <a:r>
              <a:rPr lang="en-US" dirty="0" smtClean="0">
                <a:effectLst/>
              </a:rPr>
              <a:t>Serve AD, dependents, retirees, foreign svc </a:t>
            </a:r>
            <a:r>
              <a:rPr lang="en-US" dirty="0" err="1" smtClean="0">
                <a:effectLst/>
              </a:rPr>
              <a:t>mbrs</a:t>
            </a:r>
            <a:r>
              <a:rPr lang="en-US" dirty="0" smtClean="0">
                <a:effectLst/>
              </a:rPr>
              <a:t>/dependents, nationals of foreign countries, enemy combatants</a:t>
            </a:r>
          </a:p>
          <a:p>
            <a:r>
              <a:rPr lang="en-US" dirty="0" smtClean="0">
                <a:effectLst/>
              </a:rPr>
              <a:t>Composed of AD </a:t>
            </a:r>
            <a:r>
              <a:rPr lang="en-US" dirty="0" err="1" smtClean="0">
                <a:effectLst/>
              </a:rPr>
              <a:t>Os</a:t>
            </a:r>
            <a:r>
              <a:rPr lang="en-US" dirty="0" smtClean="0">
                <a:effectLst/>
              </a:rPr>
              <a:t>/</a:t>
            </a:r>
            <a:r>
              <a:rPr lang="en-US" dirty="0" err="1" smtClean="0">
                <a:effectLst/>
              </a:rPr>
              <a:t>Es</a:t>
            </a:r>
            <a:r>
              <a:rPr lang="en-US" dirty="0" smtClean="0">
                <a:effectLst/>
              </a:rPr>
              <a:t>, contractor, &amp; GS providers</a:t>
            </a:r>
          </a:p>
          <a:p>
            <a:r>
              <a:rPr lang="en-US" dirty="0" smtClean="0">
                <a:effectLst/>
              </a:rPr>
              <a:t>Multidisciplinary </a:t>
            </a:r>
          </a:p>
          <a:p>
            <a:r>
              <a:rPr lang="en-US" dirty="0" smtClean="0">
                <a:effectLst/>
              </a:rPr>
              <a:t>Governed by Department, Service, &amp; Unit </a:t>
            </a:r>
            <a:r>
              <a:rPr lang="en-US" dirty="0" err="1" smtClean="0">
                <a:effectLst/>
              </a:rPr>
              <a:t>lvl</a:t>
            </a:r>
            <a:r>
              <a:rPr lang="en-US" dirty="0" smtClean="0">
                <a:effectLst/>
              </a:rPr>
              <a:t> instructions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0272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Mental Health Clinic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r>
              <a:rPr lang="en-US" dirty="0" err="1" smtClean="0">
                <a:effectLst/>
              </a:rPr>
              <a:t>Tx</a:t>
            </a:r>
            <a:r>
              <a:rPr lang="en-US" dirty="0" smtClean="0">
                <a:effectLst/>
              </a:rPr>
              <a:t> (therapy, meds, combo)</a:t>
            </a:r>
          </a:p>
          <a:p>
            <a:r>
              <a:rPr lang="en-US" dirty="0" smtClean="0">
                <a:effectLst/>
              </a:rPr>
              <a:t>Assessment</a:t>
            </a:r>
          </a:p>
          <a:p>
            <a:r>
              <a:rPr lang="en-US" dirty="0" smtClean="0">
                <a:effectLst/>
              </a:rPr>
              <a:t>Command (CC) consultation</a:t>
            </a:r>
          </a:p>
          <a:p>
            <a:r>
              <a:rPr lang="en-US" dirty="0" err="1" smtClean="0">
                <a:effectLst/>
              </a:rPr>
              <a:t>Psychoeducational</a:t>
            </a:r>
            <a:r>
              <a:rPr lang="en-US" dirty="0" smtClean="0">
                <a:effectLst/>
              </a:rPr>
              <a:t> Briefings</a:t>
            </a:r>
          </a:p>
          <a:p>
            <a:r>
              <a:rPr lang="en-US" dirty="0" smtClean="0">
                <a:effectLst/>
              </a:rPr>
              <a:t>Clearances</a:t>
            </a:r>
          </a:p>
          <a:p>
            <a:r>
              <a:rPr lang="en-US" dirty="0" smtClean="0">
                <a:effectLst/>
              </a:rPr>
              <a:t>Coordinate intensive care</a:t>
            </a:r>
          </a:p>
          <a:p>
            <a:r>
              <a:rPr lang="en-US" dirty="0" err="1" smtClean="0">
                <a:effectLst/>
              </a:rPr>
              <a:t>Svcs</a:t>
            </a:r>
            <a:r>
              <a:rPr lang="en-US" dirty="0" smtClean="0">
                <a:effectLst/>
              </a:rPr>
              <a:t> by appointment and walk-in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12603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Mental Health Clinic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ffectLst/>
              </a:rPr>
              <a:t>Access to care 72 hours for initial </a:t>
            </a:r>
            <a:r>
              <a:rPr lang="en-US" dirty="0" err="1" smtClean="0">
                <a:effectLst/>
              </a:rPr>
              <a:t>appt</a:t>
            </a:r>
            <a:r>
              <a:rPr lang="en-US" dirty="0" smtClean="0">
                <a:effectLst/>
              </a:rPr>
              <a:t>, immediate for crisis</a:t>
            </a:r>
          </a:p>
          <a:p>
            <a:r>
              <a:rPr lang="en-US" dirty="0" smtClean="0">
                <a:effectLst/>
              </a:rPr>
              <a:t>Case load 4 </a:t>
            </a:r>
            <a:r>
              <a:rPr lang="en-US" dirty="0" err="1" smtClean="0">
                <a:effectLst/>
              </a:rPr>
              <a:t>pts</a:t>
            </a:r>
            <a:r>
              <a:rPr lang="en-US" dirty="0" smtClean="0">
                <a:effectLst/>
              </a:rPr>
              <a:t> for 50 min </a:t>
            </a:r>
            <a:r>
              <a:rPr lang="en-US" dirty="0" err="1" smtClean="0">
                <a:effectLst/>
              </a:rPr>
              <a:t>appts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Prescribers 50 min for </a:t>
            </a:r>
            <a:r>
              <a:rPr lang="en-US" dirty="0" err="1" smtClean="0">
                <a:effectLst/>
              </a:rPr>
              <a:t>intial</a:t>
            </a:r>
            <a:r>
              <a:rPr lang="en-US" dirty="0" smtClean="0">
                <a:effectLst/>
              </a:rPr>
              <a:t>/complex </a:t>
            </a:r>
            <a:r>
              <a:rPr lang="en-US" dirty="0" err="1" smtClean="0">
                <a:effectLst/>
              </a:rPr>
              <a:t>pt</a:t>
            </a:r>
            <a:r>
              <a:rPr lang="en-US" dirty="0" smtClean="0">
                <a:effectLst/>
              </a:rPr>
              <a:t>; 30 min for refills</a:t>
            </a:r>
          </a:p>
          <a:p>
            <a:r>
              <a:rPr lang="en-US" dirty="0" smtClean="0">
                <a:effectLst/>
              </a:rPr>
              <a:t>Duty limiting conditions (DLCs)</a:t>
            </a:r>
          </a:p>
          <a:p>
            <a:r>
              <a:rPr lang="en-US" dirty="0" smtClean="0">
                <a:effectLst/>
              </a:rPr>
              <a:t>High Interest </a:t>
            </a:r>
            <a:r>
              <a:rPr lang="en-US" dirty="0" err="1" smtClean="0">
                <a:effectLst/>
              </a:rPr>
              <a:t>pts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Inpatient unit discharge </a:t>
            </a:r>
            <a:r>
              <a:rPr lang="en-US" dirty="0" err="1" smtClean="0">
                <a:effectLst/>
              </a:rPr>
              <a:t>evals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After hours consultation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651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Alcohol And Substance Abuse </a:t>
            </a:r>
            <a:r>
              <a:rPr lang="en-US" b="0" dirty="0" err="1" smtClean="0">
                <a:solidFill>
                  <a:schemeClr val="tx1"/>
                </a:solidFill>
                <a:effectLst/>
              </a:rPr>
              <a:t>Tx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USAF: Alcohol and Drug Abuse Prevention and Treatment (ADAPT)</a:t>
            </a:r>
          </a:p>
          <a:p>
            <a:r>
              <a:rPr lang="en-US" dirty="0" smtClean="0">
                <a:effectLst/>
              </a:rPr>
              <a:t>USA: Army  Substance Abuse Program (ASAP)</a:t>
            </a:r>
          </a:p>
          <a:p>
            <a:r>
              <a:rPr lang="en-US" dirty="0" smtClean="0">
                <a:effectLst/>
              </a:rPr>
              <a:t>USN: Substance Abuse Rehabilitation Program (SARP)</a:t>
            </a:r>
          </a:p>
        </p:txBody>
      </p:sp>
    </p:spTree>
    <p:extLst>
      <p:ext uri="{BB962C8B-B14F-4D97-AF65-F5344CB8AC3E}">
        <p14:creationId xmlns:p14="http://schemas.microsoft.com/office/powerpoint/2010/main" val="3027892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Alcohol And Substance Abuse </a:t>
            </a:r>
            <a:r>
              <a:rPr lang="en-US" b="0" dirty="0" err="1" smtClean="0">
                <a:solidFill>
                  <a:schemeClr val="tx1"/>
                </a:solidFill>
                <a:effectLst/>
              </a:rPr>
              <a:t>Tx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effectLst/>
              </a:rPr>
              <a:t>Usually one officer and multiple MH </a:t>
            </a:r>
            <a:r>
              <a:rPr lang="en-US" dirty="0" smtClean="0">
                <a:effectLst/>
              </a:rPr>
              <a:t>techs</a:t>
            </a:r>
          </a:p>
          <a:p>
            <a:r>
              <a:rPr lang="en-US" dirty="0">
                <a:effectLst/>
              </a:rPr>
              <a:t>MH techs play large role in clinical care</a:t>
            </a:r>
          </a:p>
          <a:p>
            <a:r>
              <a:rPr lang="en-US" dirty="0">
                <a:effectLst/>
              </a:rPr>
              <a:t>MH techs can obtain CADAC certification</a:t>
            </a:r>
          </a:p>
          <a:p>
            <a:r>
              <a:rPr lang="en-US" dirty="0">
                <a:effectLst/>
              </a:rPr>
              <a:t>Medical Director to review </a:t>
            </a:r>
            <a:r>
              <a:rPr lang="en-US" dirty="0" smtClean="0">
                <a:effectLst/>
              </a:rPr>
              <a:t>labs</a:t>
            </a:r>
          </a:p>
          <a:p>
            <a:r>
              <a:rPr lang="en-US" dirty="0">
                <a:effectLst/>
              </a:rPr>
              <a:t>Prevention events across </a:t>
            </a:r>
            <a:r>
              <a:rPr lang="en-US" dirty="0" smtClean="0">
                <a:effectLst/>
              </a:rPr>
              <a:t>installation </a:t>
            </a:r>
          </a:p>
          <a:p>
            <a:r>
              <a:rPr lang="en-US" dirty="0" err="1">
                <a:effectLst/>
              </a:rPr>
              <a:t>Coord</a:t>
            </a:r>
            <a:r>
              <a:rPr lang="en-US" dirty="0">
                <a:effectLst/>
              </a:rPr>
              <a:t> care with MHC for dual dx</a:t>
            </a:r>
          </a:p>
          <a:p>
            <a:r>
              <a:rPr lang="en-US" dirty="0" smtClean="0">
                <a:effectLst/>
              </a:rPr>
              <a:t>ARI, referral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eval</a:t>
            </a:r>
            <a:r>
              <a:rPr lang="en-US" dirty="0" smtClean="0">
                <a:effectLst/>
              </a:rPr>
              <a:t>: abuse, dependence, neither</a:t>
            </a:r>
          </a:p>
          <a:p>
            <a:r>
              <a:rPr lang="en-US" dirty="0" err="1" smtClean="0">
                <a:effectLst/>
              </a:rPr>
              <a:t>Lvls</a:t>
            </a:r>
            <a:r>
              <a:rPr lang="en-US" dirty="0" smtClean="0">
                <a:effectLst/>
              </a:rPr>
              <a:t> of care .5, I, II, III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Aftercare </a:t>
            </a:r>
            <a:r>
              <a:rPr lang="en-US" dirty="0" err="1" smtClean="0">
                <a:effectLst/>
              </a:rPr>
              <a:t>tx</a:t>
            </a:r>
            <a:r>
              <a:rPr lang="en-US" dirty="0" smtClean="0">
                <a:effectLst/>
              </a:rPr>
              <a:t> for dependence after </a:t>
            </a:r>
            <a:r>
              <a:rPr lang="en-US" dirty="0" err="1" smtClean="0">
                <a:effectLst/>
              </a:rPr>
              <a:t>inpt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tx</a:t>
            </a:r>
            <a:endParaRPr lang="en-US" dirty="0" smtClean="0">
              <a:effectLst/>
            </a:endParaRPr>
          </a:p>
          <a:p>
            <a:r>
              <a:rPr lang="en-US" dirty="0" err="1" smtClean="0">
                <a:effectLst/>
              </a:rPr>
              <a:t>Psychoeducation</a:t>
            </a:r>
            <a:r>
              <a:rPr lang="en-US" dirty="0" smtClean="0">
                <a:effectLst/>
              </a:rPr>
              <a:t> for </a:t>
            </a:r>
            <a:r>
              <a:rPr lang="en-US" dirty="0" smtClean="0">
                <a:effectLst/>
              </a:rPr>
              <a:t>abuse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06552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tx1"/>
                </a:solidFill>
                <a:effectLst/>
              </a:rPr>
              <a:t>Alcohol and Substance Abuse </a:t>
            </a:r>
            <a:r>
              <a:rPr lang="en-US" b="0" dirty="0" err="1" smtClean="0">
                <a:solidFill>
                  <a:schemeClr val="tx1"/>
                </a:solidFill>
                <a:effectLst/>
              </a:rPr>
              <a:t>Tx</a:t>
            </a:r>
            <a:endParaRPr lang="en-US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effectLst/>
              </a:rPr>
              <a:t>Deglamorize alcohol use across the services</a:t>
            </a:r>
          </a:p>
          <a:p>
            <a:r>
              <a:rPr lang="en-US" dirty="0" err="1" smtClean="0">
                <a:effectLst/>
              </a:rPr>
              <a:t>DoD</a:t>
            </a:r>
            <a:r>
              <a:rPr lang="en-US" dirty="0">
                <a:effectLst/>
              </a:rPr>
              <a:t>: If CC or medical personnel </a:t>
            </a:r>
            <a:r>
              <a:rPr lang="en-US" u="sng" dirty="0">
                <a:effectLst/>
              </a:rPr>
              <a:t>suspect</a:t>
            </a:r>
            <a:r>
              <a:rPr lang="en-US" dirty="0">
                <a:effectLst/>
              </a:rPr>
              <a:t> misuse of ETOH or any illicit or Rx, referral to clinic </a:t>
            </a:r>
            <a:r>
              <a:rPr lang="en-US" dirty="0" smtClean="0">
                <a:effectLst/>
              </a:rPr>
              <a:t>mandatory</a:t>
            </a:r>
          </a:p>
          <a:p>
            <a:r>
              <a:rPr lang="en-US" dirty="0" smtClean="0">
                <a:effectLst/>
              </a:rPr>
              <a:t>Self referrals recommended, no adverse job impact</a:t>
            </a:r>
          </a:p>
          <a:p>
            <a:r>
              <a:rPr lang="en-US" dirty="0" smtClean="0">
                <a:effectLst/>
              </a:rPr>
              <a:t>Alcohol Related Incident (ARI) on base police blotter released to clinic</a:t>
            </a:r>
          </a:p>
          <a:p>
            <a:pPr lvl="1"/>
            <a:r>
              <a:rPr lang="en-US" dirty="0" smtClean="0">
                <a:effectLst/>
              </a:rPr>
              <a:t>Any incident where someone was under the influence by any degree</a:t>
            </a:r>
          </a:p>
          <a:p>
            <a:r>
              <a:rPr lang="en-US" dirty="0" smtClean="0">
                <a:effectLst/>
              </a:rPr>
              <a:t>ARI referrals most often lead to administrative action</a:t>
            </a:r>
          </a:p>
          <a:p>
            <a:r>
              <a:rPr lang="en-US" dirty="0" smtClean="0">
                <a:effectLst/>
              </a:rPr>
              <a:t>No medical benefits if discharged from svc for ETOH/Substance disorder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07867"/>
      </p:ext>
    </p:extLst>
  </p:cSld>
  <p:clrMapOvr>
    <a:masterClrMapping/>
  </p:clrMapOvr>
</p:sld>
</file>

<file path=ppt/theme/theme1.xml><?xml version="1.0" encoding="utf-8"?>
<a:theme xmlns:a="http://schemas.openxmlformats.org/drawingml/2006/main" name="TP030000388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CC6A067-924A-4B30-985B-C841F60A38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TP030000388</Template>
  <TotalTime>1087</TotalTime>
  <Words>597</Words>
  <Application>Microsoft Office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TP030000388</vt:lpstr>
      <vt:lpstr>Military Mental Health Operations</vt:lpstr>
      <vt:lpstr>Disclaimer</vt:lpstr>
      <vt:lpstr>Overview</vt:lpstr>
      <vt:lpstr>Mental Health Clinic</vt:lpstr>
      <vt:lpstr>Mental Health Clinic</vt:lpstr>
      <vt:lpstr>Mental Health Clinic</vt:lpstr>
      <vt:lpstr>Alcohol And Substance Abuse Tx</vt:lpstr>
      <vt:lpstr>Alcohol And Substance Abuse Tx</vt:lpstr>
      <vt:lpstr>Alcohol and Substance Abuse Tx</vt:lpstr>
      <vt:lpstr>Family Advocacy</vt:lpstr>
      <vt:lpstr>Family Advocacy</vt:lpstr>
      <vt:lpstr>Resiliency Element</vt:lpstr>
      <vt:lpstr>Director of Psychological Health</vt:lpstr>
      <vt:lpstr>Suicide Prevention</vt:lpstr>
      <vt:lpstr>Suicide Prevention</vt:lpstr>
      <vt:lpstr>Suicide Prevention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Kieran Dhillon</dc:creator>
  <cp:lastModifiedBy>owner</cp:lastModifiedBy>
  <cp:revision>27</cp:revision>
  <dcterms:created xsi:type="dcterms:W3CDTF">2011-11-15T23:40:25Z</dcterms:created>
  <dcterms:modified xsi:type="dcterms:W3CDTF">2012-01-30T03:14:54Z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TC300003889990</vt:lpwstr>
  </property>
</Properties>
</file>