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1" r:id="rId5"/>
    <p:sldId id="272" r:id="rId6"/>
    <p:sldId id="273" r:id="rId7"/>
    <p:sldId id="274" r:id="rId8"/>
    <p:sldId id="275" r:id="rId9"/>
    <p:sldId id="276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87" r:id="rId18"/>
    <p:sldId id="267" r:id="rId19"/>
    <p:sldId id="284" r:id="rId20"/>
    <p:sldId id="268" r:id="rId21"/>
    <p:sldId id="277" r:id="rId22"/>
    <p:sldId id="269" r:id="rId23"/>
    <p:sldId id="278" r:id="rId24"/>
    <p:sldId id="279" r:id="rId25"/>
    <p:sldId id="285" r:id="rId26"/>
    <p:sldId id="286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6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2222222222222224"/>
          <c:y val="3.0866359269839376E-2"/>
          <c:w val="0.76080246913580263"/>
          <c:h val="0.8625043996161702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xVal>
            <c:strRef>
              <c:f>Sheet1!$A$2:$A$6</c:f>
              <c:strCache>
                <c:ptCount val="4"/>
                <c:pt idx="1">
                  <c:v>Initially</c:v>
                </c:pt>
                <c:pt idx="2">
                  <c:v>Adaptation</c:v>
                </c:pt>
                <c:pt idx="3">
                  <c:v>Long term</c:v>
                </c:pt>
              </c:strCache>
            </c:strRef>
          </c:xVal>
          <c:yVal>
            <c:numRef>
              <c:f>Sheet1!$B$2:$B$6</c:f>
              <c:numCache>
                <c:formatCode>General</c:formatCode>
                <c:ptCount val="5"/>
                <c:pt idx="2">
                  <c:v>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xVal>
            <c:strRef>
              <c:f>Sheet1!$A$2:$A$6</c:f>
              <c:strCache>
                <c:ptCount val="4"/>
                <c:pt idx="1">
                  <c:v>Initially</c:v>
                </c:pt>
                <c:pt idx="2">
                  <c:v>Adaptation</c:v>
                </c:pt>
                <c:pt idx="3">
                  <c:v>Long term</c:v>
                </c:pt>
              </c:strCache>
            </c:strRef>
          </c:xVal>
          <c:yVal>
            <c:numRef>
              <c:f>Sheet1!$C$2:$C$6</c:f>
              <c:numCache>
                <c:formatCode>General</c:formatCode>
                <c:ptCount val="5"/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xVal>
            <c:strRef>
              <c:f>Sheet1!$A$2:$A$6</c:f>
              <c:strCache>
                <c:ptCount val="4"/>
                <c:pt idx="1">
                  <c:v>Initially</c:v>
                </c:pt>
                <c:pt idx="2">
                  <c:v>Adaptation</c:v>
                </c:pt>
                <c:pt idx="3">
                  <c:v>Long term</c:v>
                </c:pt>
              </c:strCache>
            </c:strRef>
          </c:xVal>
          <c:yVal>
            <c:numRef>
              <c:f>Sheet1!$D$2:$D$6</c:f>
              <c:numCache>
                <c:formatCode>General</c:formatCode>
                <c:ptCount val="5"/>
                <c:pt idx="1">
                  <c:v>10</c:v>
                </c:pt>
                <c:pt idx="3">
                  <c:v>10</c:v>
                </c:pt>
              </c:numCache>
            </c:numRef>
          </c:yVal>
          <c:smooth val="1"/>
        </c:ser>
        <c:dLbls/>
        <c:axId val="91251456"/>
        <c:axId val="91252992"/>
      </c:scatterChart>
      <c:valAx>
        <c:axId val="91251456"/>
        <c:scaling>
          <c:orientation val="minMax"/>
        </c:scaling>
        <c:delete val="1"/>
        <c:axPos val="b"/>
        <c:tickLblPos val="none"/>
        <c:crossAx val="91252992"/>
        <c:crosses val="autoZero"/>
        <c:crossBetween val="midCat"/>
      </c:valAx>
      <c:valAx>
        <c:axId val="91252992"/>
        <c:scaling>
          <c:orientation val="minMax"/>
          <c:min val="0"/>
        </c:scaling>
        <c:delete val="1"/>
        <c:axPos val="l"/>
        <c:majorGridlines/>
        <c:numFmt formatCode="General" sourceLinked="0"/>
        <c:tickLblPos val="none"/>
        <c:crossAx val="9125145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0.28704</cdr:x>
      <cdr:y>0.03367</cdr:y>
    </cdr:from>
    <cdr:to>
      <cdr:x>0.93886</cdr:x>
      <cdr:y>0.81007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2362200" y="152400"/>
          <a:ext cx="5364283" cy="3513953"/>
        </a:xfrm>
        <a:custGeom xmlns:a="http://schemas.openxmlformats.org/drawingml/2006/main">
          <a:avLst/>
          <a:gdLst>
            <a:gd name="connsiteX0" fmla="*/ 0 w 5364283"/>
            <a:gd name="connsiteY0" fmla="*/ 410431 h 3513953"/>
            <a:gd name="connsiteX1" fmla="*/ 630620 w 5364283"/>
            <a:gd name="connsiteY1" fmla="*/ 473493 h 3513953"/>
            <a:gd name="connsiteX2" fmla="*/ 2128345 w 5364283"/>
            <a:gd name="connsiteY2" fmla="*/ 3279755 h 3513953"/>
            <a:gd name="connsiteX3" fmla="*/ 3231931 w 5364283"/>
            <a:gd name="connsiteY3" fmla="*/ 3011742 h 3513953"/>
            <a:gd name="connsiteX4" fmla="*/ 4603531 w 5364283"/>
            <a:gd name="connsiteY4" fmla="*/ 252776 h 3513953"/>
            <a:gd name="connsiteX5" fmla="*/ 5281448 w 5364283"/>
            <a:gd name="connsiteY5" fmla="*/ 110887 h 3513953"/>
            <a:gd name="connsiteX6" fmla="*/ 5328745 w 5364283"/>
            <a:gd name="connsiteY6" fmla="*/ 126652 h 351395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5364283" h="3513953">
              <a:moveTo>
                <a:pt x="0" y="410431"/>
              </a:moveTo>
              <a:cubicBezTo>
                <a:pt x="137948" y="202851"/>
                <a:pt x="275896" y="-4728"/>
                <a:pt x="630620" y="473493"/>
              </a:cubicBezTo>
              <a:cubicBezTo>
                <a:pt x="985344" y="951714"/>
                <a:pt x="1694793" y="2856714"/>
                <a:pt x="2128345" y="3279755"/>
              </a:cubicBezTo>
              <a:cubicBezTo>
                <a:pt x="2561897" y="3702797"/>
                <a:pt x="2819400" y="3516238"/>
                <a:pt x="3231931" y="3011742"/>
              </a:cubicBezTo>
              <a:cubicBezTo>
                <a:pt x="3644462" y="2507246"/>
                <a:pt x="4261945" y="736252"/>
                <a:pt x="4603531" y="252776"/>
              </a:cubicBezTo>
              <a:cubicBezTo>
                <a:pt x="4945117" y="-230700"/>
                <a:pt x="5160579" y="131908"/>
                <a:pt x="5281448" y="110887"/>
              </a:cubicBezTo>
              <a:cubicBezTo>
                <a:pt x="5402317" y="89866"/>
                <a:pt x="5365531" y="108259"/>
                <a:pt x="5328745" y="126652"/>
              </a:cubicBezTo>
            </a:path>
          </a:pathLst>
        </a:cu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0.01852</cdr:x>
      <cdr:y>0.30305</cdr:y>
    </cdr:from>
    <cdr:to>
      <cdr:x>0.2037</cdr:x>
      <cdr:y>0.72396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2400" y="1371600"/>
          <a:ext cx="1524000" cy="190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2400" dirty="0" smtClean="0"/>
            <a:t>Symptom Incidence Rate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0.0463</cdr:x>
      <cdr:y>0.75763</cdr:y>
    </cdr:from>
    <cdr:to>
      <cdr:x>0.18519</cdr:x>
      <cdr:y>0.95966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81000" y="3429000"/>
          <a:ext cx="1143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rgbClr val="0070C0"/>
              </a:solidFill>
            </a:rPr>
            <a:t>Low</a:t>
          </a:r>
          <a:endParaRPr lang="en-US" sz="24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0.05556</cdr:x>
      <cdr:y>0</cdr:y>
    </cdr:from>
    <cdr:to>
      <cdr:x>0.18519</cdr:x>
      <cdr:y>0.25254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57200" y="0"/>
          <a:ext cx="10668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rgbClr val="FF0000"/>
              </a:solidFill>
            </a:rPr>
            <a:t>High</a:t>
          </a:r>
          <a:endParaRPr lang="en-US" sz="2400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703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90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7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947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77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4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34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04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88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3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19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47DE2-85FC-4F22-B0C4-CB5776C69A11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B69D-35DC-41B6-857D-D7A07A1C8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1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600714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chemeClr val="bg1"/>
                </a:solidFill>
                <a:latin typeface="Adobe Garamond Pro" pitchFamily="18" charset="0"/>
                <a:cs typeface="Mongolian Baiti" pitchFamily="66" charset="0"/>
              </a:rPr>
              <a:t>Combat Stress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566202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solidFill>
                  <a:schemeClr val="bg1"/>
                </a:solidFill>
                <a:latin typeface="Gill Sans"/>
                <a:ea typeface="Adobe Fangsong Std R" pitchFamily="18" charset="-128"/>
                <a:cs typeface="Gill Sans"/>
              </a:rPr>
              <a:t>Kieran Dhillon, </a:t>
            </a:r>
            <a:r>
              <a:rPr lang="en-US" sz="2100" dirty="0" err="1" smtClean="0">
                <a:solidFill>
                  <a:schemeClr val="bg1"/>
                </a:solidFill>
                <a:latin typeface="Gill Sans"/>
                <a:ea typeface="Adobe Fangsong Std R" pitchFamily="18" charset="-128"/>
                <a:cs typeface="Gill Sans"/>
              </a:rPr>
              <a:t>PsyD</a:t>
            </a:r>
            <a:r>
              <a:rPr lang="en-US" sz="2100" dirty="0" smtClean="0">
                <a:solidFill>
                  <a:schemeClr val="bg1"/>
                </a:solidFill>
                <a:latin typeface="Gill Sans"/>
                <a:ea typeface="Adobe Fangsong Std R" pitchFamily="18" charset="-128"/>
                <a:cs typeface="Gill Sans"/>
              </a:rPr>
              <a:t>, ABPP</a:t>
            </a:r>
            <a:endParaRPr lang="en-US" sz="2100" dirty="0">
              <a:solidFill>
                <a:schemeClr val="bg1"/>
              </a:solidFill>
              <a:latin typeface="Gill Sans"/>
              <a:ea typeface="Adobe Fangsong Std R" pitchFamily="18" charset="-128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436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MT" pitchFamily="34" charset="0"/>
              </a:rPr>
              <a:t>Military Psychology</a:t>
            </a:r>
            <a:endParaRPr lang="en-US" sz="1400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0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Behavioral Indicators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readily apparent of all </a:t>
            </a:r>
          </a:p>
          <a:p>
            <a:r>
              <a:rPr lang="en-US" dirty="0" smtClean="0"/>
              <a:t>Carelessness</a:t>
            </a:r>
          </a:p>
          <a:p>
            <a:r>
              <a:rPr lang="en-US" dirty="0" smtClean="0"/>
              <a:t>Impulsivity</a:t>
            </a:r>
          </a:p>
          <a:p>
            <a:r>
              <a:rPr lang="en-US" dirty="0" smtClean="0"/>
              <a:t>Freezing</a:t>
            </a:r>
          </a:p>
          <a:p>
            <a:r>
              <a:rPr lang="en-US" dirty="0" smtClean="0"/>
              <a:t>Panic</a:t>
            </a:r>
          </a:p>
          <a:p>
            <a:r>
              <a:rPr lang="en-US" dirty="0" smtClean="0"/>
              <a:t>Withdrawal</a:t>
            </a:r>
          </a:p>
          <a:p>
            <a:r>
              <a:rPr lang="en-US" dirty="0" smtClean="0"/>
              <a:t>Inability to relax</a:t>
            </a:r>
          </a:p>
          <a:p>
            <a:r>
              <a:rPr lang="en-US" dirty="0" smtClean="0"/>
              <a:t>Low energy</a:t>
            </a:r>
          </a:p>
          <a:p>
            <a:r>
              <a:rPr lang="en-US" dirty="0" smtClean="0"/>
              <a:t>Paralysis</a:t>
            </a:r>
          </a:p>
          <a:p>
            <a:r>
              <a:rPr lang="en-US" dirty="0" smtClean="0"/>
              <a:t>Stuttering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Immobility</a:t>
            </a:r>
          </a:p>
          <a:p>
            <a:r>
              <a:rPr lang="en-US" dirty="0" smtClean="0"/>
              <a:t>Erratic behavior</a:t>
            </a:r>
          </a:p>
          <a:p>
            <a:r>
              <a:rPr lang="en-US" dirty="0" smtClean="0"/>
              <a:t>Impaired duty </a:t>
            </a:r>
            <a:r>
              <a:rPr lang="en-US" dirty="0" err="1" smtClean="0"/>
              <a:t>perf</a:t>
            </a:r>
            <a:endParaRPr lang="en-US" dirty="0" smtClean="0"/>
          </a:p>
          <a:p>
            <a:r>
              <a:rPr lang="en-US" dirty="0" smtClean="0"/>
              <a:t>Loss of skills</a:t>
            </a:r>
          </a:p>
          <a:p>
            <a:r>
              <a:rPr lang="en-US" dirty="0" smtClean="0"/>
              <a:t>Failure to maintain equip, personal care</a:t>
            </a:r>
          </a:p>
          <a:p>
            <a:r>
              <a:rPr lang="en-US" dirty="0" smtClean="0"/>
              <a:t>Rapid speech</a:t>
            </a:r>
          </a:p>
          <a:p>
            <a:r>
              <a:rPr lang="en-US" dirty="0" smtClean="0"/>
              <a:t>Impaired senses</a:t>
            </a:r>
          </a:p>
          <a:p>
            <a:r>
              <a:rPr lang="en-US" dirty="0" smtClean="0"/>
              <a:t>Self medicating</a:t>
            </a:r>
          </a:p>
          <a:p>
            <a:r>
              <a:rPr lang="en-US" dirty="0" smtClean="0"/>
              <a:t>Loss/</a:t>
            </a:r>
            <a:r>
              <a:rPr lang="en-US" dirty="0" err="1" smtClean="0"/>
              <a:t>decr</a:t>
            </a:r>
            <a:r>
              <a:rPr lang="en-US" dirty="0" smtClean="0"/>
              <a:t> senses</a:t>
            </a:r>
          </a:p>
          <a:p>
            <a:r>
              <a:rPr lang="en-US" dirty="0"/>
              <a:t>1000 yard </a:t>
            </a:r>
            <a:r>
              <a:rPr lang="en-US" dirty="0" smtClean="0"/>
              <a:t>stare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1000 Yard Stare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3102964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029839" cy="3817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Emotional Indicators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Anxiety</a:t>
            </a:r>
          </a:p>
          <a:p>
            <a:r>
              <a:rPr lang="en-US" dirty="0" smtClean="0"/>
              <a:t>Fear</a:t>
            </a:r>
          </a:p>
          <a:p>
            <a:r>
              <a:rPr lang="en-US" dirty="0" smtClean="0"/>
              <a:t>Terror</a:t>
            </a:r>
          </a:p>
          <a:p>
            <a:r>
              <a:rPr lang="en-US" dirty="0" smtClean="0"/>
              <a:t>Irritability</a:t>
            </a:r>
          </a:p>
          <a:p>
            <a:r>
              <a:rPr lang="en-US" dirty="0" smtClean="0"/>
              <a:t>Argumentativeness</a:t>
            </a:r>
          </a:p>
          <a:p>
            <a:r>
              <a:rPr lang="en-US" dirty="0" smtClean="0"/>
              <a:t>Resentment</a:t>
            </a:r>
          </a:p>
          <a:p>
            <a:r>
              <a:rPr lang="en-US" dirty="0" smtClean="0"/>
              <a:t>Anger</a:t>
            </a:r>
          </a:p>
          <a:p>
            <a:r>
              <a:rPr lang="en-US" dirty="0" smtClean="0"/>
              <a:t>Rage</a:t>
            </a:r>
          </a:p>
          <a:p>
            <a:r>
              <a:rPr lang="en-US" dirty="0" smtClean="0"/>
              <a:t>Grief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Guilt </a:t>
            </a:r>
          </a:p>
          <a:p>
            <a:r>
              <a:rPr lang="en-US" dirty="0" smtClean="0"/>
              <a:t>Shame</a:t>
            </a:r>
          </a:p>
          <a:p>
            <a:r>
              <a:rPr lang="en-US" dirty="0" smtClean="0"/>
              <a:t>Loneliness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Helplessness</a:t>
            </a:r>
          </a:p>
          <a:p>
            <a:r>
              <a:rPr lang="en-US" dirty="0" smtClean="0"/>
              <a:t>Apathy</a:t>
            </a:r>
          </a:p>
          <a:p>
            <a:r>
              <a:rPr lang="en-US" dirty="0" smtClean="0"/>
              <a:t>Detachment</a:t>
            </a:r>
          </a:p>
          <a:p>
            <a:r>
              <a:rPr lang="en-US" dirty="0" smtClean="0"/>
              <a:t>Numbness</a:t>
            </a:r>
          </a:p>
          <a:p>
            <a:r>
              <a:rPr lang="en-US" dirty="0" smtClean="0"/>
              <a:t>Emotional exhaustion</a:t>
            </a:r>
          </a:p>
          <a:p>
            <a:r>
              <a:rPr lang="en-US" dirty="0" smtClean="0"/>
              <a:t>Hysterical outbursts </a:t>
            </a:r>
          </a:p>
        </p:txBody>
      </p:sp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Misconduct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Can be traced to CS and explain but not excuse</a:t>
            </a:r>
          </a:p>
          <a:p>
            <a:r>
              <a:rPr lang="en-US" dirty="0" smtClean="0"/>
              <a:t>Those w a personality d/o may be acting out their psychopathology</a:t>
            </a:r>
          </a:p>
          <a:p>
            <a:r>
              <a:rPr lang="en-US" dirty="0" smtClean="0"/>
              <a:t>May reflect a breakdown in coping  when faced with the horrors of war.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Severe Misconduct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Mutilating enemy dead</a:t>
            </a:r>
          </a:p>
          <a:p>
            <a:r>
              <a:rPr lang="en-US" dirty="0" smtClean="0"/>
              <a:t>Killing enemy soldiers, noncombatants</a:t>
            </a:r>
          </a:p>
          <a:p>
            <a:r>
              <a:rPr lang="en-US" dirty="0" smtClean="0"/>
              <a:t>Torture</a:t>
            </a:r>
          </a:p>
          <a:p>
            <a:r>
              <a:rPr lang="en-US" dirty="0" smtClean="0"/>
              <a:t>Brutality</a:t>
            </a:r>
          </a:p>
          <a:p>
            <a:r>
              <a:rPr lang="en-US" dirty="0" smtClean="0"/>
              <a:t>Animal cruelty</a:t>
            </a:r>
          </a:p>
          <a:p>
            <a:r>
              <a:rPr lang="en-US" dirty="0" smtClean="0"/>
              <a:t>Fighting w allies</a:t>
            </a:r>
          </a:p>
          <a:p>
            <a:r>
              <a:rPr lang="en-US" dirty="0" smtClean="0"/>
              <a:t>ETOH/drug abuse</a:t>
            </a:r>
          </a:p>
          <a:p>
            <a:r>
              <a:rPr lang="en-US" dirty="0" smtClean="0"/>
              <a:t>Neglecting discipline</a:t>
            </a:r>
          </a:p>
          <a:p>
            <a:r>
              <a:rPr lang="en-US" dirty="0" smtClean="0"/>
              <a:t>AWOL</a:t>
            </a:r>
          </a:p>
          <a:p>
            <a:r>
              <a:rPr lang="en-US" dirty="0" smtClean="0"/>
              <a:t>Deserting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Looting</a:t>
            </a:r>
          </a:p>
          <a:p>
            <a:r>
              <a:rPr lang="en-US" dirty="0"/>
              <a:t>Pillaging</a:t>
            </a:r>
          </a:p>
          <a:p>
            <a:r>
              <a:rPr lang="en-US" dirty="0"/>
              <a:t>Rape</a:t>
            </a:r>
          </a:p>
          <a:p>
            <a:r>
              <a:rPr lang="en-US" dirty="0" smtClean="0"/>
              <a:t>Malingering</a:t>
            </a:r>
          </a:p>
          <a:p>
            <a:r>
              <a:rPr lang="en-US" dirty="0" smtClean="0"/>
              <a:t>Self inflicted wounds</a:t>
            </a:r>
          </a:p>
          <a:p>
            <a:r>
              <a:rPr lang="en-US" dirty="0" smtClean="0"/>
              <a:t>Combat refusal</a:t>
            </a:r>
          </a:p>
          <a:p>
            <a:r>
              <a:rPr lang="en-US" dirty="0" smtClean="0"/>
              <a:t>Fragging </a:t>
            </a:r>
          </a:p>
          <a:p>
            <a:endParaRPr lang="en-US" dirty="0"/>
          </a:p>
          <a:p>
            <a:r>
              <a:rPr lang="en-US" dirty="0" smtClean="0"/>
              <a:t>CS DOES NOT JUSTIFY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Adaptive Indicators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2693" y="1905000"/>
            <a:ext cx="4038600" cy="4525963"/>
          </a:xfrm>
        </p:spPr>
        <p:txBody>
          <a:bodyPr/>
          <a:lstStyle/>
          <a:p>
            <a:r>
              <a:rPr lang="en-US" dirty="0" smtClean="0"/>
              <a:t>Unit cohesion</a:t>
            </a:r>
          </a:p>
          <a:p>
            <a:r>
              <a:rPr lang="en-US" dirty="0" smtClean="0"/>
              <a:t>Loyalty to peers</a:t>
            </a:r>
          </a:p>
          <a:p>
            <a:r>
              <a:rPr lang="en-US" dirty="0" smtClean="0"/>
              <a:t>Loyalty to leaders</a:t>
            </a:r>
          </a:p>
          <a:p>
            <a:r>
              <a:rPr lang="en-US" dirty="0" smtClean="0"/>
              <a:t>Identification w unit traditions</a:t>
            </a:r>
          </a:p>
          <a:p>
            <a:r>
              <a:rPr lang="en-US" dirty="0" smtClean="0"/>
              <a:t>Sense of </a:t>
            </a:r>
            <a:r>
              <a:rPr lang="en-US" dirty="0" err="1" smtClean="0"/>
              <a:t>eliteness</a:t>
            </a:r>
            <a:endParaRPr lang="en-US" dirty="0" smtClean="0"/>
          </a:p>
          <a:p>
            <a:r>
              <a:rPr lang="en-US" dirty="0" smtClean="0"/>
              <a:t>Sense of mission</a:t>
            </a:r>
          </a:p>
          <a:p>
            <a:r>
              <a:rPr lang="en-US" dirty="0" smtClean="0"/>
              <a:t>Alertness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/>
          <a:p>
            <a:r>
              <a:rPr lang="en-US" dirty="0" smtClean="0"/>
              <a:t>Vigilance </a:t>
            </a:r>
          </a:p>
          <a:p>
            <a:r>
              <a:rPr lang="en-US" dirty="0" smtClean="0"/>
              <a:t>Exceptional strength</a:t>
            </a:r>
            <a:r>
              <a:rPr lang="en-US" dirty="0"/>
              <a:t> </a:t>
            </a:r>
            <a:r>
              <a:rPr lang="en-US" dirty="0" smtClean="0"/>
              <a:t>&amp; endurance</a:t>
            </a:r>
            <a:endParaRPr lang="en-US" dirty="0"/>
          </a:p>
          <a:p>
            <a:r>
              <a:rPr lang="en-US" dirty="0" smtClean="0"/>
              <a:t>Increased tolerance for hardship/discomfort</a:t>
            </a:r>
          </a:p>
          <a:p>
            <a:r>
              <a:rPr lang="en-US" dirty="0" smtClean="0"/>
              <a:t>Sense of purpose</a:t>
            </a:r>
          </a:p>
          <a:p>
            <a:r>
              <a:rPr lang="en-US" dirty="0" smtClean="0"/>
              <a:t>Increased faith</a:t>
            </a:r>
          </a:p>
          <a:p>
            <a:r>
              <a:rPr lang="en-US" dirty="0" smtClean="0"/>
              <a:t>Heroic acts of courage</a:t>
            </a:r>
          </a:p>
          <a:p>
            <a:r>
              <a:rPr lang="en-US" dirty="0" smtClean="0"/>
              <a:t>Self sacrifice</a:t>
            </a:r>
          </a:p>
        </p:txBody>
      </p:sp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	Symptom Manifestation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777088"/>
              </p:ext>
            </p:extLst>
          </p:nvPr>
        </p:nvGraphicFramePr>
        <p:xfrm>
          <a:off x="457200" y="2027185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3276600" y="6096000"/>
            <a:ext cx="3962400" cy="618152"/>
          </a:xfrm>
          <a:prstGeom prst="rect">
            <a:avLst/>
          </a:prstGeom>
        </p:spPr>
        <p:txBody>
          <a:bodyPr vert="horz"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Time on Battle Field</a:t>
            </a:r>
            <a:endParaRPr lang="en-US" sz="2400" dirty="0"/>
          </a:p>
        </p:txBody>
      </p:sp>
      <p:sp>
        <p:nvSpPr>
          <p:cNvPr id="8" name="TextBox 1"/>
          <p:cNvSpPr txBox="1"/>
          <p:nvPr/>
        </p:nvSpPr>
        <p:spPr>
          <a:xfrm>
            <a:off x="2667000" y="5661134"/>
            <a:ext cx="1524000" cy="638503"/>
          </a:xfrm>
          <a:prstGeom prst="rect">
            <a:avLst/>
          </a:prstGeom>
        </p:spPr>
        <p:txBody>
          <a:bodyPr vert="horz"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Initially</a:t>
            </a:r>
            <a:endParaRPr lang="en-US" sz="2400" dirty="0"/>
          </a:p>
        </p:txBody>
      </p:sp>
      <p:sp>
        <p:nvSpPr>
          <p:cNvPr id="9" name="TextBox 1"/>
          <p:cNvSpPr txBox="1"/>
          <p:nvPr/>
        </p:nvSpPr>
        <p:spPr>
          <a:xfrm>
            <a:off x="4553607" y="5698512"/>
            <a:ext cx="1828800" cy="601125"/>
          </a:xfrm>
          <a:prstGeom prst="rect">
            <a:avLst/>
          </a:prstGeom>
        </p:spPr>
        <p:txBody>
          <a:bodyPr vert="horz"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Adaptation</a:t>
            </a:r>
            <a:endParaRPr lang="en-US" sz="2400" dirty="0"/>
          </a:p>
        </p:txBody>
      </p:sp>
      <p:sp>
        <p:nvSpPr>
          <p:cNvPr id="10" name="TextBox 1"/>
          <p:cNvSpPr txBox="1"/>
          <p:nvPr/>
        </p:nvSpPr>
        <p:spPr>
          <a:xfrm>
            <a:off x="6781800" y="5698513"/>
            <a:ext cx="1828800" cy="601125"/>
          </a:xfrm>
          <a:prstGeom prst="rect">
            <a:avLst/>
          </a:prstGeom>
        </p:spPr>
        <p:txBody>
          <a:bodyPr vert="horz"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~90+ Days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	CS Contributing Factors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Environmental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Cognitive</a:t>
            </a:r>
          </a:p>
          <a:p>
            <a:r>
              <a:rPr lang="en-US" dirty="0" smtClean="0"/>
              <a:t>Emotional</a:t>
            </a:r>
          </a:p>
          <a:p>
            <a:r>
              <a:rPr lang="en-US" dirty="0" smtClean="0"/>
              <a:t>Interpersonal/Unit</a:t>
            </a:r>
          </a:p>
          <a:p>
            <a:r>
              <a:rPr lang="en-US" dirty="0" smtClean="0"/>
              <a:t>Cultural</a:t>
            </a:r>
          </a:p>
          <a:p>
            <a:r>
              <a:rPr lang="en-US" dirty="0" smtClean="0"/>
              <a:t>Operational</a:t>
            </a:r>
          </a:p>
          <a:p>
            <a:r>
              <a:rPr lang="en-US" dirty="0" smtClean="0"/>
              <a:t>Behavioral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39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	CS Contributing Factors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Environmental—weather, temp extremes, protective gear, work environment</a:t>
            </a:r>
          </a:p>
          <a:p>
            <a:r>
              <a:rPr lang="en-US" dirty="0" smtClean="0"/>
              <a:t>Physical—hunger, thirst, unfit, sleep </a:t>
            </a:r>
            <a:r>
              <a:rPr lang="en-US" dirty="0" err="1" smtClean="0"/>
              <a:t>dep</a:t>
            </a:r>
            <a:endParaRPr lang="en-US" dirty="0" smtClean="0"/>
          </a:p>
          <a:p>
            <a:r>
              <a:rPr lang="en-US" dirty="0" smtClean="0"/>
              <a:t>Cognitive—Info overload, life threatening situation, sensory overload</a:t>
            </a:r>
          </a:p>
          <a:p>
            <a:r>
              <a:rPr lang="en-US" dirty="0" smtClean="0"/>
              <a:t>Emotional—</a:t>
            </a:r>
            <a:r>
              <a:rPr lang="en-US" dirty="0" err="1" smtClean="0"/>
              <a:t>Precombat</a:t>
            </a:r>
            <a:r>
              <a:rPr lang="en-US" dirty="0" smtClean="0"/>
              <a:t> mental fitness, anxiety high vs. just enough, process death, disillusionment, survival guilt, accidental killing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	CS Contributing Factors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Interpersonal/Unit—communication, training, morale, cohesion, confidence (command, equipment, self)</a:t>
            </a:r>
            <a:endParaRPr lang="en-US" dirty="0"/>
          </a:p>
          <a:p>
            <a:r>
              <a:rPr lang="en-US" dirty="0"/>
              <a:t>Cultural—differences from natives and coalition partners can add frustration</a:t>
            </a:r>
          </a:p>
          <a:p>
            <a:r>
              <a:rPr lang="en-US" dirty="0" smtClean="0"/>
              <a:t>Operational—Transportation vulnerability, #s WIA/KIA, duration of continuous ops, battle intensity, political restraint (SMs may be provoked by population)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94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4572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dobe Garamond Pro" pitchFamily="18" charset="0"/>
                <a:cs typeface="Mongolian Baiti" pitchFamily="66" charset="0"/>
              </a:rPr>
              <a:t>Disclaimer</a:t>
            </a:r>
            <a:endParaRPr lang="en-US" sz="4800" dirty="0">
              <a:solidFill>
                <a:schemeClr val="bg1"/>
              </a:solidFill>
              <a:latin typeface="Adobe Garamond Pro" pitchFamily="18" charset="0"/>
              <a:cs typeface="Mongolian Baiti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Information </a:t>
            </a:r>
            <a:r>
              <a:rPr lang="en-US" dirty="0"/>
              <a:t>and opinions expressed by </a:t>
            </a:r>
            <a:r>
              <a:rPr lang="en-US" dirty="0" err="1"/>
              <a:t>Maj</a:t>
            </a:r>
            <a:r>
              <a:rPr lang="en-US" dirty="0"/>
              <a:t> Dhillon are not intended/should not be taken as representing the policies and views of the Department of Defense, its component services, or the US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493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	CS Contributing Factors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Behavioral—Reflect </a:t>
            </a:r>
            <a:r>
              <a:rPr lang="en-US" dirty="0"/>
              <a:t>CS, </a:t>
            </a:r>
            <a:r>
              <a:rPr lang="en-US" dirty="0" smtClean="0"/>
              <a:t>can also contribute </a:t>
            </a:r>
            <a:r>
              <a:rPr lang="en-US" dirty="0"/>
              <a:t>to </a:t>
            </a:r>
            <a:r>
              <a:rPr lang="en-US" dirty="0" smtClean="0"/>
              <a:t>CS:</a:t>
            </a:r>
          </a:p>
          <a:p>
            <a:pPr lvl="1"/>
            <a:r>
              <a:rPr lang="en-US" dirty="0" smtClean="0"/>
              <a:t>Psych </a:t>
            </a:r>
            <a:r>
              <a:rPr lang="en-US" dirty="0"/>
              <a:t>impact of killing </a:t>
            </a:r>
            <a:r>
              <a:rPr lang="en-US" dirty="0" smtClean="0"/>
              <a:t>(Grossman 1996)</a:t>
            </a:r>
          </a:p>
          <a:p>
            <a:pPr lvl="2"/>
            <a:r>
              <a:rPr lang="en-US" dirty="0" smtClean="0"/>
              <a:t>Concern about ability to kill</a:t>
            </a:r>
          </a:p>
          <a:p>
            <a:pPr lvl="2"/>
            <a:r>
              <a:rPr lang="en-US" dirty="0" smtClean="0"/>
              <a:t>Actual act-- </a:t>
            </a:r>
            <a:r>
              <a:rPr lang="en-US" dirty="0"/>
              <a:t>reflexive </a:t>
            </a:r>
            <a:r>
              <a:rPr lang="en-US" dirty="0" smtClean="0"/>
              <a:t>no conscious thought</a:t>
            </a:r>
          </a:p>
          <a:p>
            <a:pPr lvl="2"/>
            <a:r>
              <a:rPr lang="en-US" dirty="0" smtClean="0"/>
              <a:t>Satisfaction from successfully using training can create a high/rush</a:t>
            </a:r>
          </a:p>
          <a:p>
            <a:pPr lvl="2"/>
            <a:r>
              <a:rPr lang="en-US" dirty="0" smtClean="0"/>
              <a:t>Remorse</a:t>
            </a:r>
            <a:r>
              <a:rPr lang="en-US" dirty="0"/>
              <a:t>, nausea; identification, empathy, sorrow, </a:t>
            </a:r>
            <a:r>
              <a:rPr lang="en-US" dirty="0" smtClean="0"/>
              <a:t>revulsion</a:t>
            </a:r>
          </a:p>
          <a:p>
            <a:pPr lvl="2"/>
            <a:r>
              <a:rPr lang="en-US" dirty="0" smtClean="0"/>
              <a:t>Rationalization</a:t>
            </a:r>
            <a:r>
              <a:rPr lang="en-US" dirty="0"/>
              <a:t>, </a:t>
            </a:r>
            <a:r>
              <a:rPr lang="en-US" dirty="0" smtClean="0"/>
              <a:t>acceptance—a lifelong process requiring home community’s understanding that killing in combat was just and necessary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CS Intervention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Brevity—12-72 hour intervention period</a:t>
            </a:r>
          </a:p>
          <a:p>
            <a:r>
              <a:rPr lang="en-US" dirty="0" smtClean="0"/>
              <a:t>Immediate—intervention upon </a:t>
            </a:r>
            <a:r>
              <a:rPr lang="en-US" dirty="0" err="1" smtClean="0"/>
              <a:t>Sx</a:t>
            </a:r>
            <a:r>
              <a:rPr lang="en-US" dirty="0" smtClean="0"/>
              <a:t> recognition</a:t>
            </a:r>
          </a:p>
          <a:p>
            <a:r>
              <a:rPr lang="en-US" dirty="0" smtClean="0"/>
              <a:t>Centrality—provide intervention away from med/MH casualties</a:t>
            </a:r>
          </a:p>
          <a:p>
            <a:r>
              <a:rPr lang="en-US" dirty="0" smtClean="0"/>
              <a:t>Expectancy—positive expectation of RTD</a:t>
            </a:r>
          </a:p>
          <a:p>
            <a:r>
              <a:rPr lang="en-US" dirty="0" smtClean="0"/>
              <a:t>Proximity—Treat in or close to unit or combat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7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Ingredients of CSR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Interventions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Rest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Reassurance</a:t>
            </a:r>
          </a:p>
          <a:p>
            <a:r>
              <a:rPr lang="en-US" dirty="0" smtClean="0"/>
              <a:t>Group Support</a:t>
            </a:r>
          </a:p>
          <a:p>
            <a:r>
              <a:rPr lang="en-US" dirty="0" smtClean="0"/>
              <a:t>Reinforce military identity</a:t>
            </a:r>
          </a:p>
          <a:p>
            <a:r>
              <a:rPr lang="en-US" dirty="0" smtClean="0"/>
              <a:t>Focus on crisis intervention</a:t>
            </a:r>
          </a:p>
          <a:p>
            <a:r>
              <a:rPr lang="en-US" dirty="0" smtClean="0"/>
              <a:t>Focus on RTD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4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Higher Level of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Those who present with symptoms inconsistent with CS are referred</a:t>
            </a:r>
          </a:p>
          <a:p>
            <a:r>
              <a:rPr lang="en-US" dirty="0" smtClean="0"/>
              <a:t>Those not responding to CS Interventions within 72 hours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7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When to RTD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Full resolution of </a:t>
            </a:r>
            <a:r>
              <a:rPr lang="en-US" dirty="0" err="1" smtClean="0"/>
              <a:t>Sxs</a:t>
            </a:r>
            <a:r>
              <a:rPr lang="en-US" dirty="0" smtClean="0"/>
              <a:t> not required</a:t>
            </a:r>
          </a:p>
          <a:p>
            <a:r>
              <a:rPr lang="en-US" dirty="0" smtClean="0"/>
              <a:t>SMs need to function w confidence to do their job</a:t>
            </a:r>
          </a:p>
          <a:p>
            <a:r>
              <a:rPr lang="en-US" dirty="0" smtClean="0"/>
              <a:t>SM RTD conveys strong message to rest of unit that a safety net does exist and reassures them they will be able to perform their duties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7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Command Consultation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for CS Prevention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Morale focus</a:t>
            </a:r>
          </a:p>
          <a:p>
            <a:pPr lvl="1"/>
            <a:r>
              <a:rPr lang="en-US" dirty="0" smtClean="0"/>
              <a:t>Unit Cohesion—highly preventive</a:t>
            </a:r>
          </a:p>
          <a:p>
            <a:pPr lvl="2"/>
            <a:r>
              <a:rPr lang="en-US" dirty="0" smtClean="0"/>
              <a:t>Build a team identity by overcoming dangers, hardships together</a:t>
            </a:r>
          </a:p>
          <a:p>
            <a:pPr lvl="2"/>
            <a:r>
              <a:rPr lang="en-US" dirty="0" smtClean="0"/>
              <a:t>Minimize individual competition</a:t>
            </a:r>
          </a:p>
          <a:p>
            <a:pPr lvl="1"/>
            <a:r>
              <a:rPr lang="en-US" dirty="0" smtClean="0"/>
              <a:t>Confidence in Commanders</a:t>
            </a:r>
          </a:p>
          <a:p>
            <a:pPr lvl="2"/>
            <a:r>
              <a:rPr lang="en-US" dirty="0" smtClean="0"/>
              <a:t>Demonstrate they know what should be done, how it should be done, who should do it, and how long it will take</a:t>
            </a:r>
          </a:p>
          <a:p>
            <a:pPr lvl="2"/>
            <a:r>
              <a:rPr lang="en-US" dirty="0" smtClean="0"/>
              <a:t>Inform troops about commander’s intentions and objectives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31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Command Consultation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for CS Prevention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Confidence in equipment and self in using tools</a:t>
            </a:r>
          </a:p>
          <a:p>
            <a:pPr lvl="2"/>
            <a:r>
              <a:rPr lang="en-US" dirty="0" smtClean="0"/>
              <a:t>Equipment successfully used and in good order</a:t>
            </a:r>
          </a:p>
          <a:p>
            <a:pPr lvl="2"/>
            <a:r>
              <a:rPr lang="en-US" dirty="0" smtClean="0"/>
              <a:t>SMs well trained to use equipment</a:t>
            </a:r>
          </a:p>
          <a:p>
            <a:pPr lvl="1"/>
            <a:r>
              <a:rPr lang="en-US" dirty="0" smtClean="0"/>
              <a:t>Legitimacy of mission/justness of war</a:t>
            </a:r>
          </a:p>
          <a:p>
            <a:pPr lvl="2"/>
            <a:r>
              <a:rPr lang="en-US" dirty="0" smtClean="0"/>
              <a:t>Lack of belief in mission raises questions about worth of suffering and sacrifice for the cause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34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CS Prevention During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Deployment Cycle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err="1" smtClean="0"/>
              <a:t>DoD</a:t>
            </a:r>
            <a:r>
              <a:rPr lang="en-US" dirty="0" smtClean="0"/>
              <a:t> views CS as a community issue</a:t>
            </a:r>
          </a:p>
          <a:p>
            <a:r>
              <a:rPr lang="en-US" dirty="0" smtClean="0"/>
              <a:t>MH at forefront of championing community effort</a:t>
            </a:r>
          </a:p>
          <a:p>
            <a:r>
              <a:rPr lang="en-US" dirty="0" smtClean="0"/>
              <a:t>Educate SMs and Leaders on principles, contributing factors, emphasize morale issues </a:t>
            </a:r>
          </a:p>
          <a:p>
            <a:r>
              <a:rPr lang="en-US" dirty="0" smtClean="0"/>
              <a:t>Exercises simulating combat and BICEPS</a:t>
            </a:r>
          </a:p>
          <a:p>
            <a:r>
              <a:rPr lang="en-US" dirty="0" smtClean="0"/>
              <a:t>Reintegration training for families and 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7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Combat Stress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Used to describe a set of symptoms</a:t>
            </a:r>
          </a:p>
          <a:p>
            <a:r>
              <a:rPr lang="en-US" dirty="0" smtClean="0"/>
              <a:t>“expected, predictable, emotional, intellectual, physical, &amp;/or behavioral reactions of service members who have been exposed to stressful events in combat or military operations other than war.” (</a:t>
            </a:r>
            <a:r>
              <a:rPr lang="en-US" dirty="0" err="1" smtClean="0"/>
              <a:t>DoDD</a:t>
            </a:r>
            <a:r>
              <a:rPr lang="en-US" dirty="0" smtClean="0"/>
              <a:t> 6490.5, 1999)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9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Combat Stress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it is not:</a:t>
            </a:r>
          </a:p>
          <a:p>
            <a:pPr lvl="1"/>
            <a:r>
              <a:rPr lang="en-US" dirty="0" smtClean="0"/>
              <a:t>Psychiatric casualty caused by something other than the intense psychological or physiological stress of combat.</a:t>
            </a:r>
          </a:p>
          <a:p>
            <a:pPr lvl="1"/>
            <a:r>
              <a:rPr lang="en-US" dirty="0" smtClean="0"/>
              <a:t>Misconduct</a:t>
            </a:r>
          </a:p>
          <a:p>
            <a:pPr lvl="2"/>
            <a:r>
              <a:rPr lang="en-US" dirty="0" smtClean="0"/>
              <a:t>Though its acknowledged that combat exposure can explain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6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   Combat Stress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Combat Stress does not excuse misconduct</a:t>
            </a:r>
          </a:p>
        </p:txBody>
      </p:sp>
    </p:spTree>
    <p:extLst>
      <p:ext uri="{BB962C8B-B14F-4D97-AF65-F5344CB8AC3E}">
        <p14:creationId xmlns:p14="http://schemas.microsoft.com/office/powerpoint/2010/main" xmlns="" val="37156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Incidence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OIF/OEF vets: USA/USMC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njured/wounded in Iraq 3xs more likely to exhibit PTSD after deployment</a:t>
            </a:r>
          </a:p>
          <a:p>
            <a:pPr lvl="1"/>
            <a:r>
              <a:rPr lang="en-US" dirty="0" smtClean="0"/>
              <a:t>Injured/wounded in Afghanistan 2xs more likely to exhibit PTSD after deployment</a:t>
            </a:r>
          </a:p>
          <a:p>
            <a:pPr lvl="1"/>
            <a:r>
              <a:rPr lang="en-US" dirty="0" smtClean="0"/>
              <a:t>Those hospitalized during OIF 2xs more likely to endorse MH concerns (35%) on PDHA than non hospitalized (18%)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6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Indicators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5047" y="1828800"/>
            <a:ext cx="4038600" cy="4525963"/>
          </a:xfrm>
        </p:spPr>
        <p:txBody>
          <a:bodyPr/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Cognitive</a:t>
            </a:r>
          </a:p>
          <a:p>
            <a:r>
              <a:rPr lang="en-US" dirty="0" smtClean="0"/>
              <a:t>Behavioral</a:t>
            </a:r>
          </a:p>
          <a:p>
            <a:r>
              <a:rPr lang="en-US" dirty="0" smtClean="0"/>
              <a:t>Emotional</a:t>
            </a:r>
          </a:p>
          <a:p>
            <a:r>
              <a:rPr lang="en-US" dirty="0" smtClean="0"/>
              <a:t>Misconduct</a:t>
            </a:r>
          </a:p>
          <a:p>
            <a:r>
              <a:rPr lang="en-US" dirty="0" smtClean="0"/>
              <a:t>Adaptive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</p:spPr>
        <p:txBody>
          <a:bodyPr/>
          <a:lstStyle/>
          <a:p>
            <a:r>
              <a:rPr lang="en-US" dirty="0" smtClean="0"/>
              <a:t>Must examine </a:t>
            </a:r>
            <a:r>
              <a:rPr lang="en-US" dirty="0" err="1" smtClean="0"/>
              <a:t>Sx</a:t>
            </a:r>
            <a:endParaRPr lang="en-US" dirty="0" smtClean="0"/>
          </a:p>
          <a:p>
            <a:pPr lvl="1"/>
            <a:r>
              <a:rPr lang="en-US" dirty="0" smtClean="0"/>
              <a:t>Intensity</a:t>
            </a:r>
          </a:p>
          <a:p>
            <a:pPr lvl="1"/>
            <a:r>
              <a:rPr lang="en-US" dirty="0" smtClean="0"/>
              <a:t>Duration</a:t>
            </a:r>
          </a:p>
          <a:p>
            <a:pPr lvl="1"/>
            <a:r>
              <a:rPr lang="en-US" dirty="0" smtClean="0"/>
              <a:t>Frequency </a:t>
            </a:r>
            <a:endParaRPr lang="en-US" dirty="0"/>
          </a:p>
          <a:p>
            <a:r>
              <a:rPr lang="en-US" dirty="0" smtClean="0"/>
              <a:t>Is the behavior typical for this SM?</a:t>
            </a:r>
          </a:p>
          <a:p>
            <a:r>
              <a:rPr lang="en-US" dirty="0" smtClean="0"/>
              <a:t>Is the SM a productive </a:t>
            </a:r>
            <a:r>
              <a:rPr lang="en-US" dirty="0" err="1" smtClean="0"/>
              <a:t>mbr</a:t>
            </a:r>
            <a:r>
              <a:rPr lang="en-US" dirty="0" smtClean="0"/>
              <a:t> of the unit?</a:t>
            </a:r>
          </a:p>
        </p:txBody>
      </p:sp>
    </p:spTree>
    <p:extLst>
      <p:ext uri="{BB962C8B-B14F-4D97-AF65-F5344CB8AC3E}">
        <p14:creationId xmlns:p14="http://schemas.microsoft.com/office/powerpoint/2010/main" xmlns="" val="37156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111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Physical Indicators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186" y="18288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Respiratory—Short of breath, dizzy, heaviness on chest</a:t>
            </a:r>
          </a:p>
          <a:p>
            <a:r>
              <a:rPr lang="en-US" dirty="0" smtClean="0"/>
              <a:t>Cardiovascular—pounding, </a:t>
            </a:r>
            <a:r>
              <a:rPr lang="en-US" dirty="0" err="1" smtClean="0"/>
              <a:t>incr</a:t>
            </a:r>
            <a:r>
              <a:rPr lang="en-US" dirty="0" smtClean="0"/>
              <a:t> HR &amp; BP</a:t>
            </a:r>
          </a:p>
          <a:p>
            <a:r>
              <a:rPr lang="en-US" dirty="0" smtClean="0"/>
              <a:t>Digestive—nausea, cramping, vomiting, constipation, diarrhea, </a:t>
            </a:r>
            <a:r>
              <a:rPr lang="en-US" dirty="0" err="1" smtClean="0"/>
              <a:t>decr</a:t>
            </a:r>
            <a:r>
              <a:rPr lang="en-US" dirty="0" smtClean="0"/>
              <a:t> appetite</a:t>
            </a:r>
          </a:p>
          <a:p>
            <a:r>
              <a:rPr lang="en-US" dirty="0" smtClean="0"/>
              <a:t>Elimination System—</a:t>
            </a:r>
            <a:r>
              <a:rPr lang="en-US" dirty="0" err="1" smtClean="0"/>
              <a:t>incr</a:t>
            </a:r>
            <a:r>
              <a:rPr lang="en-US" dirty="0" smtClean="0"/>
              <a:t> bowel/urinary activity, wetting/soiling self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Musculoskeletal—trembling, shaking, back aches</a:t>
            </a:r>
            <a:endParaRPr lang="en-US" dirty="0"/>
          </a:p>
          <a:p>
            <a:r>
              <a:rPr lang="en-US" dirty="0" smtClean="0"/>
              <a:t>Sleep—insomnia, nightmares</a:t>
            </a:r>
            <a:endParaRPr lang="en-US" dirty="0"/>
          </a:p>
          <a:p>
            <a:r>
              <a:rPr lang="en-US" dirty="0" smtClean="0"/>
              <a:t>Other—HA, vertigo, exhaustion, psychomotor agitation, blurred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6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0126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Cognitive Indicators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Hyperalertness</a:t>
            </a:r>
            <a:endParaRPr lang="en-US" dirty="0" smtClean="0"/>
          </a:p>
          <a:p>
            <a:r>
              <a:rPr lang="en-US" dirty="0" smtClean="0"/>
              <a:t>Exaggerated/delayed startle</a:t>
            </a:r>
          </a:p>
          <a:p>
            <a:r>
              <a:rPr lang="en-US" dirty="0" err="1" smtClean="0"/>
              <a:t>Inattn</a:t>
            </a:r>
            <a:r>
              <a:rPr lang="en-US" dirty="0" smtClean="0"/>
              <a:t>, short </a:t>
            </a:r>
            <a:r>
              <a:rPr lang="en-US" dirty="0" err="1" smtClean="0"/>
              <a:t>attn</a:t>
            </a:r>
            <a:r>
              <a:rPr lang="en-US" dirty="0" smtClean="0"/>
              <a:t> span, concentration </a:t>
            </a:r>
            <a:r>
              <a:rPr lang="en-US" dirty="0" err="1" smtClean="0"/>
              <a:t>probs</a:t>
            </a:r>
            <a:endParaRPr lang="en-US" dirty="0"/>
          </a:p>
          <a:p>
            <a:r>
              <a:rPr lang="en-US" dirty="0" smtClean="0"/>
              <a:t>Poor reasoning &amp; </a:t>
            </a:r>
            <a:r>
              <a:rPr lang="en-US" dirty="0" err="1" smtClean="0"/>
              <a:t>prob</a:t>
            </a:r>
            <a:r>
              <a:rPr lang="en-US" dirty="0" smtClean="0"/>
              <a:t> solving, faulty judgment </a:t>
            </a:r>
          </a:p>
          <a:p>
            <a:r>
              <a:rPr lang="en-US" dirty="0" smtClean="0"/>
              <a:t>Loss of confidence, hope, faith</a:t>
            </a:r>
          </a:p>
          <a:p>
            <a:r>
              <a:rPr lang="en-US" dirty="0" smtClean="0"/>
              <a:t>Recurrent intrusive thoughts</a:t>
            </a:r>
          </a:p>
          <a:p>
            <a:r>
              <a:rPr lang="en-US" dirty="0" smtClean="0"/>
              <a:t>Flashbacks, delusions, hallucinations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7156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938</Words>
  <Application>Microsoft Office PowerPoint</Application>
  <PresentationFormat>On-screen Show (4:3)</PresentationFormat>
  <Paragraphs>210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Combat Stress</vt:lpstr>
      <vt:lpstr>Combat Stress</vt:lpstr>
      <vt:lpstr>     Combat Stress</vt:lpstr>
      <vt:lpstr>Incidence</vt:lpstr>
      <vt:lpstr>Indicators</vt:lpstr>
      <vt:lpstr>Physical Indicators</vt:lpstr>
      <vt:lpstr>Cognitive Indicators</vt:lpstr>
      <vt:lpstr>Behavioral Indicators</vt:lpstr>
      <vt:lpstr>1000 Yard Stare</vt:lpstr>
      <vt:lpstr>Emotional Indicators</vt:lpstr>
      <vt:lpstr>Misconduct</vt:lpstr>
      <vt:lpstr>Severe Misconduct</vt:lpstr>
      <vt:lpstr>Adaptive Indicators</vt:lpstr>
      <vt:lpstr> Symptom Manifestation</vt:lpstr>
      <vt:lpstr> CS Contributing Factors</vt:lpstr>
      <vt:lpstr> CS Contributing Factors</vt:lpstr>
      <vt:lpstr> CS Contributing Factors</vt:lpstr>
      <vt:lpstr> CS Contributing Factors</vt:lpstr>
      <vt:lpstr>CS Intervention</vt:lpstr>
      <vt:lpstr>Ingredients of CSR Interventions</vt:lpstr>
      <vt:lpstr>Higher Level of Care</vt:lpstr>
      <vt:lpstr>When to RTD</vt:lpstr>
      <vt:lpstr>Command Consultation for CS Prevention</vt:lpstr>
      <vt:lpstr>Command Consultation for CS Prevention</vt:lpstr>
      <vt:lpstr>CS Prevention During  Deployment Cycle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Boyd</dc:creator>
  <cp:lastModifiedBy>Steve Kass</cp:lastModifiedBy>
  <cp:revision>33</cp:revision>
  <dcterms:created xsi:type="dcterms:W3CDTF">2011-10-13T14:42:57Z</dcterms:created>
  <dcterms:modified xsi:type="dcterms:W3CDTF">2012-04-18T14:49:09Z</dcterms:modified>
</cp:coreProperties>
</file>