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2" r:id="rId3"/>
    <p:sldId id="273" r:id="rId4"/>
    <p:sldId id="281" r:id="rId5"/>
    <p:sldId id="276" r:id="rId6"/>
    <p:sldId id="282" r:id="rId7"/>
    <p:sldId id="283" r:id="rId8"/>
    <p:sldId id="279" r:id="rId9"/>
    <p:sldId id="27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2" autoAdjust="0"/>
  </p:normalViewPr>
  <p:slideViewPr>
    <p:cSldViewPr>
      <p:cViewPr varScale="1">
        <p:scale>
          <a:sx n="80" d="100"/>
          <a:sy n="80" d="100"/>
        </p:scale>
        <p:origin x="1037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08B50-F1A7-4708-B597-21267A5266C9}" type="datetimeFigureOut">
              <a:rPr lang="en-US" smtClean="0"/>
              <a:t>8/9/2016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21D5E-7D9B-46CE-B5FF-65E5C6A694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30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21D5E-7D9B-46CE-B5FF-65E5C6A694C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76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21D5E-7D9B-46CE-B5FF-65E5C6A694C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16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7DE2-85FC-4F22-B0C4-CB5776C69A11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B69D-35DC-41B6-857D-D7A07A1C80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03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7DE2-85FC-4F22-B0C4-CB5776C69A11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B69D-35DC-41B6-857D-D7A07A1C80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907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7DE2-85FC-4F22-B0C4-CB5776C69A11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B69D-35DC-41B6-857D-D7A07A1C80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74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7DE2-85FC-4F22-B0C4-CB5776C69A11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B69D-35DC-41B6-857D-D7A07A1C80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47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7DE2-85FC-4F22-B0C4-CB5776C69A11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B69D-35DC-41B6-857D-D7A07A1C80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77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7DE2-85FC-4F22-B0C4-CB5776C69A11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B69D-35DC-41B6-857D-D7A07A1C80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9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7DE2-85FC-4F22-B0C4-CB5776C69A11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B69D-35DC-41B6-857D-D7A07A1C80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34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7DE2-85FC-4F22-B0C4-CB5776C69A11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B69D-35DC-41B6-857D-D7A07A1C80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04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7DE2-85FC-4F22-B0C4-CB5776C69A11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B69D-35DC-41B6-857D-D7A07A1C80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88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7DE2-85FC-4F22-B0C4-CB5776C69A11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B69D-35DC-41B6-857D-D7A07A1C80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3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7DE2-85FC-4F22-B0C4-CB5776C69A11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B69D-35DC-41B6-857D-D7A07A1C80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19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47DE2-85FC-4F22-B0C4-CB5776C69A11}" type="datetimeFigureOut">
              <a:rPr lang="en-US" smtClean="0"/>
              <a:pPr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AB69D-35DC-41B6-857D-D7A07A1C80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13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fsa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ltmoney.org/uw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mailto:stuacct@uwf.edu" TargetMode="External"/><Relationship Id="rId4" Type="http://schemas.openxmlformats.org/officeDocument/2006/relationships/hyperlink" Target="mailto:finaid@uwf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600714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bg1"/>
                </a:solidFill>
                <a:latin typeface="Adobe Garamond Pro" pitchFamily="18" charset="0"/>
                <a:cs typeface="Mongolian Baiti" pitchFamily="66" charset="0"/>
              </a:rPr>
              <a:t>FINANCIAL AID</a:t>
            </a:r>
            <a:endParaRPr lang="en-US" sz="3500" dirty="0">
              <a:solidFill>
                <a:schemeClr val="bg1"/>
              </a:solidFill>
              <a:latin typeface="Adobe Garamond Pro" pitchFamily="18" charset="0"/>
              <a:cs typeface="Mongolian Baiti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9436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07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2743200"/>
            <a:ext cx="9296400" cy="2895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chemeClr val="tx1"/>
                </a:solidFill>
                <a:cs typeface="Arial" pitchFamily="34" charset="0"/>
              </a:rPr>
              <a:t>Questions</a:t>
            </a:r>
            <a:r>
              <a:rPr lang="en-US" sz="6000" dirty="0" smtClean="0">
                <a:solidFill>
                  <a:schemeClr val="tx1"/>
                </a:solidFill>
                <a:latin typeface="Adobe Garamond Pro"/>
                <a:cs typeface="Arial" pitchFamily="34" charset="0"/>
              </a:rPr>
              <a:t>?</a:t>
            </a:r>
            <a:endParaRPr lang="en-US" sz="6000" dirty="0">
              <a:solidFill>
                <a:schemeClr val="tx1"/>
              </a:solidFill>
              <a:latin typeface="Adobe Garamond Pro"/>
              <a:cs typeface="Arial" pitchFamily="34" charset="0"/>
            </a:endParaRPr>
          </a:p>
        </p:txBody>
      </p:sp>
      <p:pic>
        <p:nvPicPr>
          <p:cNvPr id="8194" name="Picture 2" descr="http://blog.hignell.com/Portals/230481/images/468878837-resized-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3581400"/>
            <a:ext cx="3686174" cy="262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70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	Applying for Financial Aid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Who Should Apply</a:t>
            </a:r>
          </a:p>
          <a:p>
            <a:pPr marL="0" indent="0">
              <a:buNone/>
            </a:pPr>
            <a:endParaRPr lang="en-US" sz="2800" b="1" dirty="0" smtClean="0"/>
          </a:p>
          <a:p>
            <a:r>
              <a:rPr lang="en-US" sz="2800" dirty="0" smtClean="0"/>
              <a:t>FAFSA – </a:t>
            </a:r>
            <a:r>
              <a:rPr lang="en-US" sz="2800" dirty="0" smtClean="0">
                <a:hlinkClick r:id="rId3"/>
              </a:rPr>
              <a:t>www.fafsa.org</a:t>
            </a:r>
            <a:endParaRPr lang="en-US" sz="2800" dirty="0" smtClean="0"/>
          </a:p>
          <a:p>
            <a:pPr marL="457200" lvl="1" indent="0">
              <a:buNone/>
            </a:pPr>
            <a:r>
              <a:rPr lang="en-US" dirty="0"/>
              <a:t>(Free Application for Federal Student Aid)</a:t>
            </a:r>
          </a:p>
          <a:p>
            <a:pPr lvl="2">
              <a:buFont typeface="Courier New" pitchFamily="49" charset="0"/>
              <a:buChar char="o"/>
            </a:pPr>
            <a:r>
              <a:rPr lang="en-US" sz="2000" i="1" dirty="0" smtClean="0"/>
              <a:t>UWF school code 003955</a:t>
            </a:r>
          </a:p>
          <a:p>
            <a:pPr lvl="2">
              <a:buFont typeface="Courier New" pitchFamily="49" charset="0"/>
              <a:buChar char="o"/>
            </a:pPr>
            <a:r>
              <a:rPr lang="en-US" sz="2000" dirty="0" smtClean="0"/>
              <a:t>IRS Data Retrieval Tool</a:t>
            </a:r>
          </a:p>
          <a:p>
            <a:pPr lvl="2">
              <a:buFont typeface="Courier New" pitchFamily="49" charset="0"/>
              <a:buChar char="o"/>
            </a:pPr>
            <a:r>
              <a:rPr lang="en-US" sz="2000" i="1" dirty="0" smtClean="0"/>
              <a:t>Oct. 1, 2016 – 17-18 FAFSA Available</a:t>
            </a:r>
          </a:p>
          <a:p>
            <a:pPr lvl="2">
              <a:buFont typeface="Courier New" pitchFamily="49" charset="0"/>
              <a:buChar char="o"/>
            </a:pPr>
            <a:r>
              <a:rPr lang="en-US" sz="2000" i="1" dirty="0" smtClean="0"/>
              <a:t>College Goal Event at UWF – Nov. 19</a:t>
            </a:r>
          </a:p>
          <a:p>
            <a:pPr marL="0" indent="0">
              <a:buNone/>
            </a:pPr>
            <a:endParaRPr lang="en-US" sz="2800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0" name="Picture 2" descr="https://www.bellevuecollege.edu/scholarships/images/fafs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00"/>
            <a:ext cx="2857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floridacollegeaccess.org/wp-content/uploads/2014/02/CGS_weekend_FINA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4191000"/>
            <a:ext cx="255938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66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	Your Financial Aid Award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Notification Beginning in March</a:t>
            </a:r>
          </a:p>
          <a:p>
            <a:pPr marL="457200" lvl="1" indent="0">
              <a:buNone/>
            </a:pPr>
            <a:r>
              <a:rPr lang="en-US" sz="2400" dirty="0" smtClean="0"/>
              <a:t>	You must be admitted prior to award</a:t>
            </a:r>
          </a:p>
          <a:p>
            <a:r>
              <a:rPr lang="en-US" sz="2800" dirty="0" smtClean="0"/>
              <a:t>Award Letter</a:t>
            </a:r>
          </a:p>
          <a:p>
            <a:pPr lvl="1"/>
            <a:r>
              <a:rPr lang="en-US" sz="2400" dirty="0" smtClean="0"/>
              <a:t>Email notification</a:t>
            </a:r>
          </a:p>
          <a:p>
            <a:r>
              <a:rPr lang="en-US" sz="2800" dirty="0" smtClean="0"/>
              <a:t>MyUWF Portal</a:t>
            </a:r>
          </a:p>
          <a:p>
            <a:pPr lvl="1"/>
            <a:r>
              <a:rPr lang="en-US" sz="2400" dirty="0" smtClean="0"/>
              <a:t>my.uwf.edu</a:t>
            </a:r>
          </a:p>
          <a:p>
            <a:pPr lvl="1"/>
            <a:r>
              <a:rPr lang="en-US" sz="2400" dirty="0" smtClean="0"/>
              <a:t>View missing requirements</a:t>
            </a:r>
          </a:p>
          <a:p>
            <a:pPr lvl="1"/>
            <a:r>
              <a:rPr lang="en-US" sz="2400" dirty="0" smtClean="0"/>
              <a:t>Accept/Decline Awards</a:t>
            </a:r>
          </a:p>
          <a:p>
            <a:pPr lvl="1"/>
            <a:r>
              <a:rPr lang="en-US" sz="2400" dirty="0" smtClean="0"/>
              <a:t>UWF Scholarship Portal</a:t>
            </a:r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29000"/>
            <a:ext cx="3911943" cy="281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06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	What happens in our office?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00" y="2057400"/>
            <a:ext cx="7635999" cy="444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0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0"/>
            <a:ext cx="9144000" cy="68961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	Types of Aid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</p:txBody>
      </p:sp>
      <p:pic>
        <p:nvPicPr>
          <p:cNvPr id="4098" name="Picture 2" descr="http://financialaid.unm.edu/types-of-financiala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6936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37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0"/>
            <a:ext cx="9144000" cy="68961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	    Disbursement and Refunds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8657" y="1918891"/>
            <a:ext cx="8044785" cy="447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2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61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        Course Exception and Attendance Confirmation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Attendance Confirmed via Class Mate app in MyUWF. </a:t>
            </a:r>
          </a:p>
          <a:p>
            <a:r>
              <a:rPr lang="en-US" sz="2400" dirty="0" smtClean="0"/>
              <a:t>Must be confirmed within 7 says of the course start date in order for financial aid to disburse on normal timeline. </a:t>
            </a:r>
          </a:p>
          <a:p>
            <a:r>
              <a:rPr lang="en-US" sz="2400" dirty="0" smtClean="0"/>
              <a:t>Different POT can delay disbursement until all classes have started</a:t>
            </a:r>
          </a:p>
          <a:p>
            <a:r>
              <a:rPr lang="en-US" sz="2400" dirty="0" smtClean="0"/>
              <a:t>Advisors have access to Course Exception form via MyUWF. </a:t>
            </a:r>
          </a:p>
          <a:p>
            <a:r>
              <a:rPr lang="en-US" sz="2400" dirty="0" smtClean="0"/>
              <a:t>Course Exception form should only be used if updating Degree Works is not possible.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453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	    SALT – www.saltmoney.org/UWF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hlinkClick r:id="rId3"/>
              </a:rPr>
              <a:t>www.saltmoney.org/uwf</a:t>
            </a:r>
            <a:r>
              <a:rPr lang="en-US" sz="2800" dirty="0" smtClean="0"/>
              <a:t> - sign up for your free account.</a:t>
            </a:r>
          </a:p>
          <a:p>
            <a:pPr lvl="1"/>
            <a:r>
              <a:rPr lang="en-US" sz="2400" dirty="0" smtClean="0"/>
              <a:t>Financial Literacy</a:t>
            </a:r>
          </a:p>
          <a:p>
            <a:pPr lvl="1"/>
            <a:r>
              <a:rPr lang="en-US" sz="2400" dirty="0" smtClean="0"/>
              <a:t>Scholarship Search</a:t>
            </a:r>
          </a:p>
          <a:p>
            <a:pPr lvl="1"/>
            <a:r>
              <a:rPr lang="en-US" sz="2400" dirty="0" smtClean="0"/>
              <a:t>Internship Opportunities</a:t>
            </a:r>
          </a:p>
          <a:p>
            <a:pPr lvl="1"/>
            <a:r>
              <a:rPr lang="en-US" sz="2400" dirty="0" smtClean="0"/>
              <a:t>Student Loan Borrowing assistance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57375"/>
            <a:ext cx="76771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25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	Contact Information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Financial Aid – Building 18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/>
              <a:t>uwf.edu/finaid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hlinkClick r:id="rId4"/>
              </a:rPr>
              <a:t>finaid@uwf.edu</a:t>
            </a:r>
            <a:endParaRPr lang="en-US" sz="2400" dirty="0" smtClean="0"/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/>
              <a:t>(850) 474-2400</a:t>
            </a:r>
          </a:p>
          <a:p>
            <a:pPr lvl="1">
              <a:buFont typeface="Courier New" pitchFamily="49" charset="0"/>
              <a:buChar char="o"/>
            </a:pPr>
            <a:endParaRPr lang="en-US" sz="2400" dirty="0" smtClean="0"/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/>
              <a:t>                us on Facebook – UWF Financial Aid</a:t>
            </a:r>
          </a:p>
          <a:p>
            <a:pPr lvl="1">
              <a:buFont typeface="Courier New" pitchFamily="49" charset="0"/>
              <a:buChar char="o"/>
            </a:pPr>
            <a:endParaRPr lang="en-US" sz="2400" dirty="0"/>
          </a:p>
          <a:p>
            <a:r>
              <a:rPr lang="en-US" sz="2800" dirty="0" smtClean="0"/>
              <a:t>Student Accounts/Cashier’s Office – Building 20E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/>
              <a:t>uwf.edu/financial/studentaccounts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hlinkClick r:id="rId5"/>
              </a:rPr>
              <a:t>stuacct@uwf.edu</a:t>
            </a:r>
            <a:endParaRPr lang="en-US" sz="2400" dirty="0" smtClean="0"/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/>
              <a:t>(850) 474-3037/3038</a:t>
            </a:r>
            <a:endParaRPr lang="en-US" sz="2400" dirty="0"/>
          </a:p>
        </p:txBody>
      </p:sp>
      <p:pic>
        <p:nvPicPr>
          <p:cNvPr id="7170" name="Picture 2" descr="https://ac3d197e9505f18c50e0-32b9f49f48b2c22be12b40ee79e2acc4.ssl.cf1.rackcdn.com/icon/logos_and_badges_like_button/j2lm0CeHbQRxugFMmozK/like-button-2015-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3810000"/>
            <a:ext cx="1371600" cy="57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62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172</Words>
  <Application>Microsoft Office PowerPoint</Application>
  <PresentationFormat>On-screen Show (4:3)</PresentationFormat>
  <Paragraphs>53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Adobe Garamond Pro</vt:lpstr>
      <vt:lpstr>Arial</vt:lpstr>
      <vt:lpstr>Calibri</vt:lpstr>
      <vt:lpstr>Constantia</vt:lpstr>
      <vt:lpstr>Courier New</vt:lpstr>
      <vt:lpstr>Gill Sans MT</vt:lpstr>
      <vt:lpstr>Mongolian Baiti</vt:lpstr>
      <vt:lpstr>Office Theme</vt:lpstr>
      <vt:lpstr>PowerPoint Presentation</vt:lpstr>
      <vt:lpstr> Applying for Financial Aid</vt:lpstr>
      <vt:lpstr> Your Financial Aid Award</vt:lpstr>
      <vt:lpstr> What happens in our office?</vt:lpstr>
      <vt:lpstr> Types of Aid</vt:lpstr>
      <vt:lpstr>     Disbursement and Refunds</vt:lpstr>
      <vt:lpstr>        Course Exception and Attendance Confirmation</vt:lpstr>
      <vt:lpstr>     SALT – www.saltmoney.org/UWF</vt:lpstr>
      <vt:lpstr> Contact Information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Boyd</dc:creator>
  <cp:lastModifiedBy>Kathy Kimmons</cp:lastModifiedBy>
  <cp:revision>38</cp:revision>
  <dcterms:created xsi:type="dcterms:W3CDTF">2011-10-13T14:17:43Z</dcterms:created>
  <dcterms:modified xsi:type="dcterms:W3CDTF">2016-08-09T14:34:39Z</dcterms:modified>
</cp:coreProperties>
</file>