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8" r:id="rId3"/>
  </p:sldMasterIdLst>
  <p:notesMasterIdLst>
    <p:notesMasterId r:id="rId22"/>
  </p:notesMasterIdLst>
  <p:sldIdLst>
    <p:sldId id="256" r:id="rId4"/>
    <p:sldId id="257" r:id="rId5"/>
    <p:sldId id="261" r:id="rId6"/>
    <p:sldId id="262" r:id="rId7"/>
    <p:sldId id="263" r:id="rId8"/>
    <p:sldId id="260" r:id="rId9"/>
    <p:sldId id="264" r:id="rId10"/>
    <p:sldId id="265" r:id="rId11"/>
    <p:sldId id="274" r:id="rId12"/>
    <p:sldId id="258" r:id="rId13"/>
    <p:sldId id="272" r:id="rId14"/>
    <p:sldId id="266" r:id="rId15"/>
    <p:sldId id="267" r:id="rId16"/>
    <p:sldId id="268" r:id="rId17"/>
    <p:sldId id="269" r:id="rId18"/>
    <p:sldId id="270" r:id="rId19"/>
    <p:sldId id="271" r:id="rId20"/>
    <p:sldId id="273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59" d="100"/>
          <a:sy n="159" d="100"/>
        </p:scale>
        <p:origin x="7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643FD-27EE-4819-834C-DDD7F1DDE3F0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8E54A-1A76-408F-BD6D-EA398C7B3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9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8E54A-1A76-408F-BD6D-EA398C7B3D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6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8950"/>
            <a:ext cx="7772400" cy="5715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7150"/>
            <a:ext cx="6400800" cy="5143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0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9550"/>
            <a:ext cx="7543800" cy="536972"/>
          </a:xfrm>
        </p:spPr>
        <p:txBody>
          <a:bodyPr>
            <a:noAutofit/>
          </a:bodyPr>
          <a:lstStyle>
            <a:lvl1pPr algn="l">
              <a:defRPr sz="4400">
                <a:solidFill>
                  <a:srgbClr val="0069A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00150"/>
            <a:ext cx="7543800" cy="3429000"/>
          </a:xfrm>
        </p:spPr>
        <p:txBody>
          <a:bodyPr>
            <a:normAutofit/>
          </a:bodyPr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428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9550"/>
            <a:ext cx="7543800" cy="536972"/>
          </a:xfrm>
        </p:spPr>
        <p:txBody>
          <a:bodyPr>
            <a:noAutofit/>
          </a:bodyPr>
          <a:lstStyle>
            <a:lvl1pPr algn="l">
              <a:defRPr sz="4400">
                <a:solidFill>
                  <a:srgbClr val="0069A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00150"/>
            <a:ext cx="3657600" cy="3429000"/>
          </a:xfrm>
        </p:spPr>
        <p:txBody>
          <a:bodyPr>
            <a:normAutofit/>
          </a:bodyPr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105400" y="1200150"/>
            <a:ext cx="3657600" cy="3429000"/>
          </a:xfrm>
        </p:spPr>
        <p:txBody>
          <a:bodyPr>
            <a:normAutofit/>
          </a:bodyPr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12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714750"/>
            <a:ext cx="5486400" cy="425054"/>
          </a:xfrm>
        </p:spPr>
        <p:txBody>
          <a:bodyPr anchor="b"/>
          <a:lstStyle>
            <a:lvl1pPr algn="l">
              <a:defRPr sz="2000" b="1"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590550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Georgia"/>
                <a:cs typeface="Georgi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171950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436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1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681" tIns="31841" rIns="63681" bIns="31841" rtlCol="0" anchor="ctr"/>
          <a:lstStyle/>
          <a:p>
            <a:pPr algn="ctr"/>
            <a:endParaRPr lang="en-US" sz="281"/>
          </a:p>
        </p:txBody>
      </p:sp>
      <p:sp>
        <p:nvSpPr>
          <p:cNvPr id="47" name="Rectangle 46"/>
          <p:cNvSpPr/>
          <p:nvPr/>
        </p:nvSpPr>
        <p:spPr>
          <a:xfrm>
            <a:off x="4649096" y="-16132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681" tIns="31841" rIns="63681" bIns="31841" rtlCol="0" anchor="ctr"/>
          <a:lstStyle/>
          <a:p>
            <a:pPr algn="ctr"/>
            <a:endParaRPr lang="en-US" sz="28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1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250">
                <a:solidFill>
                  <a:srgbClr val="424242"/>
                </a:solidFill>
              </a:defRPr>
            </a:lvl1pPr>
            <a:lvl2pPr marL="318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6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3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1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28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46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2"/>
            <a:ext cx="2133600" cy="563236"/>
          </a:xfrm>
        </p:spPr>
        <p:txBody>
          <a:bodyPr anchor="b"/>
          <a:lstStyle>
            <a:lvl1pPr algn="l">
              <a:defRPr sz="1672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681" tIns="31841" rIns="63681" bIns="31841" rtlCol="0" anchor="ctr"/>
          <a:lstStyle/>
          <a:p>
            <a:pPr algn="ctr"/>
            <a:endParaRPr lang="en-US" sz="28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3D2A64D-040C-4239-9E75-AD2A37F574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681" tIns="31841" rIns="63681" bIns="31841" rtlCol="0" anchor="ctr"/>
          <a:lstStyle/>
          <a:p>
            <a:pPr algn="ctr"/>
            <a:endParaRPr lang="en-US" sz="281"/>
          </a:p>
        </p:txBody>
      </p:sp>
    </p:spTree>
    <p:extLst>
      <p:ext uri="{BB962C8B-B14F-4D97-AF65-F5344CB8AC3E}">
        <p14:creationId xmlns:p14="http://schemas.microsoft.com/office/powerpoint/2010/main" val="197951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5B4A-3549-42FB-B62C-52C06BBCFE1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237C-1B8A-400B-9B99-F60FF8126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7696200" cy="65127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305800" cy="3429000"/>
          </a:xfrm>
        </p:spPr>
        <p:txBody>
          <a:bodyPr/>
          <a:lstStyle>
            <a:lvl1pPr>
              <a:defRPr>
                <a:latin typeface="Georgia"/>
                <a:cs typeface="Georgia"/>
              </a:defRPr>
            </a:lvl1pPr>
            <a:lvl2pPr>
              <a:defRPr>
                <a:latin typeface="Georgia"/>
                <a:cs typeface="Georgia"/>
              </a:defRPr>
            </a:lvl2pPr>
            <a:lvl3pPr>
              <a:defRPr>
                <a:latin typeface="Georgia"/>
                <a:cs typeface="Georgia"/>
              </a:defRPr>
            </a:lvl3pPr>
            <a:lvl4pPr>
              <a:defRPr>
                <a:latin typeface="Georgia"/>
                <a:cs typeface="Georgia"/>
              </a:defRPr>
            </a:lvl4pPr>
            <a:lvl5pPr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932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ClassicTitlePage_NAMEPLATE16_9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7145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085851"/>
            <a:ext cx="7772400" cy="3486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ClassicTitlePage_NAMEPLATE16_9-02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0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1" r:id="rId2"/>
    <p:sldLayoutId id="2147483665" r:id="rId3"/>
    <p:sldLayoutId id="2147483672" r:id="rId4"/>
    <p:sldLayoutId id="214748367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69AA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51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ClassicTitlePage_NAMEPLATE16_9-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tan.org/pkg/res?lang=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pi.edu/dept/arc/training/latex/resum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an.org/" TargetMode="External"/><Relationship Id="rId2" Type="http://schemas.openxmlformats.org/officeDocument/2006/relationships/hyperlink" Target="https://www.overleaf.com/gallery/tagged/c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books.org/wiki/LaTe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uwf.edu/cvarney/lat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gallery/tagged/c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5150"/>
            <a:ext cx="7772400" cy="57150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LaTeX</a:t>
            </a:r>
            <a:r>
              <a:rPr lang="en-US" dirty="0"/>
              <a:t> Resume / CV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Nov 16, 2018</a:t>
            </a:r>
          </a:p>
        </p:txBody>
      </p:sp>
    </p:spTree>
    <p:extLst>
      <p:ext uri="{BB962C8B-B14F-4D97-AF65-F5344CB8AC3E}">
        <p14:creationId xmlns:p14="http://schemas.microsoft.com/office/powerpoint/2010/main" val="77646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Resume Class res.cls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installed LaTeX on your computer, it should automatically install </a:t>
            </a:r>
            <a:r>
              <a:rPr lang="en-US" dirty="0" err="1"/>
              <a:t>res.cls</a:t>
            </a:r>
            <a:r>
              <a:rPr lang="en-US" dirty="0"/>
              <a:t> for you.</a:t>
            </a:r>
          </a:p>
          <a:p>
            <a:r>
              <a:rPr lang="en-US" dirty="0"/>
              <a:t>If not, you can find it @</a:t>
            </a:r>
          </a:p>
          <a:p>
            <a:pPr lvl="1"/>
            <a:r>
              <a:rPr lang="en-US" dirty="0">
                <a:hlinkClick r:id="rId2"/>
              </a:rPr>
              <a:t>https://ctan.org/pkg/res?lang=en</a:t>
            </a:r>
            <a:r>
              <a:rPr lang="en-US" dirty="0"/>
              <a:t> </a:t>
            </a:r>
          </a:p>
          <a:p>
            <a:r>
              <a:rPr lang="en-US" dirty="0"/>
              <a:t>If you have to download </a:t>
            </a:r>
            <a:r>
              <a:rPr lang="en-US" dirty="0" err="1"/>
              <a:t>res.cls</a:t>
            </a:r>
            <a:r>
              <a:rPr lang="en-US" dirty="0"/>
              <a:t>, it </a:t>
            </a:r>
            <a:r>
              <a:rPr lang="en-US" b="1" dirty="0"/>
              <a:t>MUST</a:t>
            </a:r>
            <a:r>
              <a:rPr lang="en-US" dirty="0"/>
              <a:t> go in the same directory as your LaTeX file</a:t>
            </a:r>
          </a:p>
          <a:p>
            <a:r>
              <a:rPr lang="en-US" dirty="0"/>
              <a:t>Overleaf does not have </a:t>
            </a:r>
            <a:r>
              <a:rPr lang="en-US" dirty="0" err="1"/>
              <a:t>res.cls</a:t>
            </a:r>
            <a:r>
              <a:rPr lang="en-US" dirty="0"/>
              <a:t>. You have to upload the file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2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err="1"/>
              <a:t>res.cls</a:t>
            </a:r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6626AAC-E4B2-B040-A1D7-C7998CFA6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350" y="1733550"/>
            <a:ext cx="2603500" cy="2362200"/>
          </a:xfrm>
        </p:spPr>
      </p:pic>
      <p:sp>
        <p:nvSpPr>
          <p:cNvPr id="9" name="Donut 8"/>
          <p:cNvSpPr/>
          <p:nvPr/>
        </p:nvSpPr>
        <p:spPr>
          <a:xfrm>
            <a:off x="4267200" y="2114550"/>
            <a:ext cx="518315" cy="533400"/>
          </a:xfrm>
          <a:prstGeom prst="donut">
            <a:avLst>
              <a:gd name="adj" fmla="val 114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1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Resume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 a new document and type the following: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2424"/>
          <a:stretch/>
        </p:blipFill>
        <p:spPr>
          <a:xfrm>
            <a:off x="2286000" y="1733550"/>
            <a:ext cx="31051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9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/ Bullet Points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Numbered lists are created using the enumerate environment</a:t>
            </a:r>
          </a:p>
          <a:p>
            <a:r>
              <a:rPr lang="en-US" sz="2400" dirty="0"/>
              <a:t>Bulleted lists are created using the itemize environment</a:t>
            </a:r>
          </a:p>
          <a:p>
            <a:r>
              <a:rPr lang="en-US" sz="2400" dirty="0"/>
              <a:t>Add one of these under the section we created</a:t>
            </a:r>
          </a:p>
          <a:p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876800" y="2647950"/>
            <a:ext cx="2066925" cy="106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937" y="1428750"/>
            <a:ext cx="20002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Lists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improve the way lists work, we can use the </a:t>
            </a:r>
            <a:r>
              <a:rPr lang="en-US" sz="2400" dirty="0" err="1"/>
              <a:t>enumitem</a:t>
            </a:r>
            <a:r>
              <a:rPr lang="en-US" sz="2400" dirty="0"/>
              <a:t> package</a:t>
            </a:r>
          </a:p>
          <a:p>
            <a:r>
              <a:rPr lang="en-US" sz="2400" dirty="0"/>
              <a:t>This line of code goes after \</a:t>
            </a:r>
            <a:r>
              <a:rPr lang="en-US" sz="2400" dirty="0" err="1"/>
              <a:t>documentclass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can customize anything about the list</a:t>
            </a:r>
          </a:p>
          <a:p>
            <a:endParaRPr lang="en-US" sz="2400" dirty="0"/>
          </a:p>
          <a:p>
            <a:r>
              <a:rPr lang="en-US" sz="2400" dirty="0"/>
              <a:t>Change your list to look like this:</a:t>
            </a: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57550"/>
            <a:ext cx="2505075" cy="438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100" y="3257550"/>
            <a:ext cx="37242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4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Positions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resume class has a command to create a position with a job description. </a:t>
            </a:r>
          </a:p>
          <a:p>
            <a:r>
              <a:rPr lang="en-US" sz="2400" dirty="0"/>
              <a:t>Create a new section called “Work Experience”</a:t>
            </a:r>
          </a:p>
          <a:p>
            <a:r>
              <a:rPr lang="en-US" sz="2400" dirty="0"/>
              <a:t>Add the following: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495550"/>
            <a:ext cx="24669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51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 created a template that uses all of the basic elements of </a:t>
            </a:r>
            <a:r>
              <a:rPr lang="en-US" sz="2000" dirty="0" err="1"/>
              <a:t>res.cls</a:t>
            </a:r>
            <a:r>
              <a:rPr lang="en-US" sz="2000" dirty="0"/>
              <a:t>: </a:t>
            </a:r>
          </a:p>
          <a:p>
            <a:r>
              <a:rPr lang="en-US" sz="2000" dirty="0"/>
              <a:t>Lots of examples on using </a:t>
            </a:r>
            <a:r>
              <a:rPr lang="en-US" sz="2000" dirty="0" err="1"/>
              <a:t>res.cls</a:t>
            </a:r>
            <a:r>
              <a:rPr lang="en-US" sz="2000" dirty="0"/>
              <a:t> to generate different styles: </a:t>
            </a:r>
            <a:r>
              <a:rPr lang="en-US" sz="2000" dirty="0">
                <a:hlinkClick r:id="rId2"/>
              </a:rPr>
              <a:t>https://www.rpi.edu/dept/arc/training/latex/resumes/</a:t>
            </a:r>
            <a:endParaRPr lang="en-US" sz="2000" dirty="0"/>
          </a:p>
          <a:p>
            <a:r>
              <a:rPr lang="en-US" sz="2000" dirty="0"/>
              <a:t>Take a look at the PDFs and see if there’s a style you like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20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CV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LaTeX is really customizable, so there are lots of resume and CV packages available: 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https://www.overleaf.com/gallery/tagged/cv</a:t>
            </a:r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err="1"/>
              <a:t>TeX</a:t>
            </a:r>
            <a:r>
              <a:rPr lang="en-US" sz="2000" dirty="0"/>
              <a:t> Archive Network: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http://www.ctan.org/</a:t>
            </a:r>
            <a:endParaRPr lang="en-US" sz="2000" dirty="0"/>
          </a:p>
          <a:p>
            <a:r>
              <a:rPr lang="en-US" sz="2000" dirty="0"/>
              <a:t>Windows: </a:t>
            </a:r>
            <a:br>
              <a:rPr lang="en-US" sz="2000" dirty="0"/>
            </a:br>
            <a:r>
              <a:rPr lang="en-US" sz="2000" dirty="0" err="1"/>
              <a:t>MiKTeX</a:t>
            </a:r>
            <a:r>
              <a:rPr lang="en-US" sz="2000" dirty="0"/>
              <a:t> will automatically download missing packages </a:t>
            </a:r>
          </a:p>
          <a:p>
            <a:r>
              <a:rPr lang="en-US" sz="2000" dirty="0"/>
              <a:t>Linux/</a:t>
            </a:r>
            <a:r>
              <a:rPr lang="en-US" sz="2000" dirty="0" err="1"/>
              <a:t>MacOS</a:t>
            </a:r>
            <a:r>
              <a:rPr lang="en-US" sz="2000" dirty="0"/>
              <a:t>: Default install covers most packages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0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More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can do just about any type of document with </a:t>
            </a:r>
            <a:r>
              <a:rPr lang="en-US" sz="2400" dirty="0" err="1"/>
              <a:t>LaTeX</a:t>
            </a:r>
            <a:endParaRPr lang="en-US" sz="2400" dirty="0"/>
          </a:p>
          <a:p>
            <a:r>
              <a:rPr lang="en-US" sz="2400" dirty="0"/>
              <a:t>Many scientific journals use or require </a:t>
            </a:r>
            <a:r>
              <a:rPr lang="en-US" sz="2400" dirty="0" err="1"/>
              <a:t>LaTeX</a:t>
            </a:r>
            <a:r>
              <a:rPr lang="en-US" sz="2400" dirty="0"/>
              <a:t> for publication</a:t>
            </a:r>
          </a:p>
          <a:p>
            <a:r>
              <a:rPr lang="en-US" sz="2400" dirty="0"/>
              <a:t>Check out </a:t>
            </a:r>
            <a:r>
              <a:rPr lang="en-US" sz="2400" dirty="0">
                <a:hlinkClick r:id="rId2"/>
              </a:rPr>
              <a:t>https</a:t>
            </a:r>
            <a:r>
              <a:rPr lang="en-US" sz="2400">
                <a:hlinkClick r:id="rId2"/>
              </a:rPr>
              <a:t>://en.wikibooks.org/wiki/LaTeX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249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LaTeX</a:t>
            </a:r>
            <a:r>
              <a:rPr lang="en-US" dirty="0"/>
              <a:t> (Lay-Tech)?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LaTeX</a:t>
            </a:r>
            <a:r>
              <a:rPr lang="en-US" dirty="0"/>
              <a:t> documents are gorgeous. </a:t>
            </a:r>
          </a:p>
          <a:p>
            <a:r>
              <a:rPr lang="en-US" dirty="0"/>
              <a:t>Better typography than Microsoft Word</a:t>
            </a:r>
          </a:p>
          <a:p>
            <a:r>
              <a:rPr lang="en-US" dirty="0"/>
              <a:t>Can make any type of document that you can imagine</a:t>
            </a:r>
          </a:p>
          <a:p>
            <a:r>
              <a:rPr lang="en-US" dirty="0"/>
              <a:t>Free!</a:t>
            </a:r>
          </a:p>
        </p:txBody>
      </p:sp>
      <p:pic>
        <p:nvPicPr>
          <p:cNvPr id="1026" name="Picture 2" descr="Image result for latex gloves can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20425"/>
            <a:ext cx="2435225" cy="188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3581400" y="3333750"/>
            <a:ext cx="1524000" cy="1524000"/>
          </a:xfrm>
          <a:prstGeom prst="noSmoking">
            <a:avLst>
              <a:gd name="adj" fmla="val 909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3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356" b="12871"/>
          <a:stretch/>
        </p:blipFill>
        <p:spPr>
          <a:xfrm>
            <a:off x="1139687" y="1047750"/>
            <a:ext cx="3657600" cy="3730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7936" b="11111"/>
          <a:stretch/>
        </p:blipFill>
        <p:spPr>
          <a:xfrm>
            <a:off x="1092631" y="1047750"/>
            <a:ext cx="3707969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Word?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00600" y="1200150"/>
            <a:ext cx="3962400" cy="3429000"/>
          </a:xfrm>
        </p:spPr>
        <p:txBody>
          <a:bodyPr/>
          <a:lstStyle/>
          <a:p>
            <a:r>
              <a:rPr lang="en-US" dirty="0"/>
              <a:t>Spacing and form imposed by font and program</a:t>
            </a:r>
          </a:p>
          <a:p>
            <a:r>
              <a:rPr lang="en-US" dirty="0"/>
              <a:t>Columns, lists and tables are TERRIBLE</a:t>
            </a:r>
          </a:p>
          <a:p>
            <a:r>
              <a:rPr lang="en-US" dirty="0"/>
              <a:t>Not customizable</a:t>
            </a:r>
          </a:p>
        </p:txBody>
      </p:sp>
    </p:spTree>
    <p:extLst>
      <p:ext uri="{BB962C8B-B14F-4D97-AF65-F5344CB8AC3E}">
        <p14:creationId xmlns:p14="http://schemas.microsoft.com/office/powerpoint/2010/main" val="3590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 to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Coding requires</a:t>
            </a:r>
          </a:p>
          <a:p>
            <a:pPr lvl="1"/>
            <a:r>
              <a:rPr lang="en-US" dirty="0"/>
              <a:t>Text editor: this is where you </a:t>
            </a:r>
            <a:r>
              <a:rPr lang="en-US" b="1" dirty="0"/>
              <a:t>write</a:t>
            </a:r>
            <a:r>
              <a:rPr lang="en-US" dirty="0"/>
              <a:t> the code</a:t>
            </a:r>
          </a:p>
          <a:p>
            <a:pPr lvl="1"/>
            <a:r>
              <a:rPr lang="en-US" dirty="0"/>
              <a:t>Compiler: this is what </a:t>
            </a:r>
            <a:r>
              <a:rPr lang="en-US" b="1" dirty="0"/>
              <a:t>reads</a:t>
            </a:r>
            <a:r>
              <a:rPr lang="en-US" dirty="0"/>
              <a:t> the code and makes it into a PDF</a:t>
            </a:r>
          </a:p>
        </p:txBody>
      </p:sp>
    </p:spTree>
    <p:extLst>
      <p:ext uri="{BB962C8B-B14F-4D97-AF65-F5344CB8AC3E}">
        <p14:creationId xmlns:p14="http://schemas.microsoft.com/office/powerpoint/2010/main" val="270302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tell </a:t>
            </a:r>
            <a:r>
              <a:rPr lang="en-US" dirty="0" err="1"/>
              <a:t>LaTeX</a:t>
            </a:r>
            <a:endParaRPr lang="en-US" dirty="0"/>
          </a:p>
          <a:p>
            <a:pPr lvl="1"/>
            <a:r>
              <a:rPr lang="en-US" dirty="0"/>
              <a:t>What we want the document to look like (Document Class)</a:t>
            </a:r>
          </a:p>
          <a:p>
            <a:pPr lvl="1"/>
            <a:r>
              <a:rPr lang="en-US" dirty="0"/>
              <a:t>Where we want things on the page </a:t>
            </a:r>
            <a:br>
              <a:rPr lang="en-US" dirty="0"/>
            </a:br>
            <a:r>
              <a:rPr lang="en-US" dirty="0"/>
              <a:t>(Position commands like “\</a:t>
            </a:r>
            <a:r>
              <a:rPr lang="en-US" dirty="0" err="1"/>
              <a:t>hspace</a:t>
            </a:r>
            <a:r>
              <a:rPr lang="en-US" dirty="0"/>
              <a:t>{0.5cm}”)</a:t>
            </a:r>
          </a:p>
          <a:p>
            <a:pPr lvl="1"/>
            <a:r>
              <a:rPr lang="en-US" dirty="0"/>
              <a:t>What it should say (we type the words we want on the page)</a:t>
            </a:r>
          </a:p>
        </p:txBody>
      </p:sp>
    </p:spTree>
    <p:extLst>
      <p:ext uri="{BB962C8B-B14F-4D97-AF65-F5344CB8AC3E}">
        <p14:creationId xmlns:p14="http://schemas.microsoft.com/office/powerpoint/2010/main" val="401442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http://pages.uwf.edu/cvarney/latex.html</a:t>
            </a:r>
            <a:endParaRPr lang="en-US" dirty="0"/>
          </a:p>
          <a:p>
            <a:r>
              <a:rPr lang="en-US" dirty="0"/>
              <a:t>Use Overleaf to get started</a:t>
            </a:r>
          </a:p>
          <a:p>
            <a:endParaRPr lang="en-US" dirty="0"/>
          </a:p>
          <a:p>
            <a:r>
              <a:rPr lang="en-US" dirty="0"/>
              <a:t>Later on (for the advanced user):</a:t>
            </a:r>
          </a:p>
          <a:p>
            <a:pPr lvl="1"/>
            <a:r>
              <a:rPr lang="en-US" dirty="0"/>
              <a:t>Download </a:t>
            </a:r>
            <a:r>
              <a:rPr lang="en-US" dirty="0" err="1"/>
              <a:t>LaTeX</a:t>
            </a:r>
            <a:endParaRPr lang="en-US" dirty="0"/>
          </a:p>
          <a:p>
            <a:pPr lvl="1"/>
            <a:r>
              <a:rPr lang="en-US" dirty="0"/>
              <a:t>Download an editor</a:t>
            </a:r>
          </a:p>
        </p:txBody>
      </p:sp>
    </p:spTree>
    <p:extLst>
      <p:ext uri="{BB962C8B-B14F-4D97-AF65-F5344CB8AC3E}">
        <p14:creationId xmlns:p14="http://schemas.microsoft.com/office/powerpoint/2010/main" val="116590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</a:t>
            </a:r>
            <a:r>
              <a:rPr lang="en-US" dirty="0" err="1"/>
              <a:t>LaTeX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the following into a new document: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LaTeX</a:t>
            </a:r>
            <a:r>
              <a:rPr lang="en-US" dirty="0"/>
              <a:t> files have the filename extension .</a:t>
            </a:r>
            <a:r>
              <a:rPr lang="en-US" dirty="0" err="1"/>
              <a:t>tex</a:t>
            </a:r>
            <a:endParaRPr lang="en-US" dirty="0"/>
          </a:p>
          <a:p>
            <a:pPr lvl="1"/>
            <a:r>
              <a:rPr lang="en-US" dirty="0"/>
              <a:t>Save it as </a:t>
            </a:r>
            <a:r>
              <a:rPr lang="en-US" dirty="0" err="1"/>
              <a:t>hello.tex</a:t>
            </a:r>
            <a:endParaRPr lang="en-US" dirty="0"/>
          </a:p>
          <a:p>
            <a:r>
              <a:rPr lang="en-US" dirty="0"/>
              <a:t>Hit the Green arrow </a:t>
            </a:r>
          </a:p>
          <a:p>
            <a:pPr lvl="1"/>
            <a:r>
              <a:rPr lang="en-US" dirty="0"/>
              <a:t>This will create a pdf called hello.pdf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657350"/>
            <a:ext cx="2476500" cy="1219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14750"/>
            <a:ext cx="24955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6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</a:t>
            </a:r>
            <a:r>
              <a:rPr lang="en-US" dirty="0" err="1"/>
              <a:t>LaTeX</a:t>
            </a:r>
            <a:r>
              <a:rPr lang="en-US" dirty="0"/>
              <a:t>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 small change: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Create the pdf again. What changed?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062"/>
          <a:stretch/>
        </p:blipFill>
        <p:spPr>
          <a:xfrm>
            <a:off x="2819400" y="1885950"/>
            <a:ext cx="3790950" cy="164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5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950A-AA0F-674B-84B9-74F3D107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Resume/CV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3797-2CBB-A746-9FB1-E0E3F35B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</a:t>
            </a:r>
          </a:p>
          <a:p>
            <a:r>
              <a:rPr lang="en-US" dirty="0" err="1"/>
              <a:t>AwesomeCV</a:t>
            </a:r>
            <a:endParaRPr lang="en-US" dirty="0"/>
          </a:p>
          <a:p>
            <a:r>
              <a:rPr lang="en-US" dirty="0" err="1"/>
              <a:t>ModernCV</a:t>
            </a:r>
            <a:endParaRPr lang="en-US" dirty="0"/>
          </a:p>
          <a:p>
            <a:r>
              <a:rPr lang="en-US" dirty="0" err="1"/>
              <a:t>TwentySecondCV</a:t>
            </a:r>
            <a:endParaRPr lang="en-US" dirty="0"/>
          </a:p>
          <a:p>
            <a:r>
              <a:rPr lang="en-US" dirty="0"/>
              <a:t>Medium Length Professional CV</a:t>
            </a:r>
          </a:p>
          <a:p>
            <a:r>
              <a:rPr lang="en-US" dirty="0"/>
              <a:t>AND MORE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https://www.overleaf.com/gallery/tagged/cv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3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549</Words>
  <Application>Microsoft Macintosh PowerPoint</Application>
  <PresentationFormat>On-screen Show (16:9)</PresentationFormat>
  <Paragraphs>89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Office Theme</vt:lpstr>
      <vt:lpstr>Custom Design</vt:lpstr>
      <vt:lpstr>1_Custom Design</vt:lpstr>
      <vt:lpstr>LaTeX Resume / CV Workshop</vt:lpstr>
      <vt:lpstr>Why LaTeX (Lay-Tech)?</vt:lpstr>
      <vt:lpstr>What’s wrong with Word?</vt:lpstr>
      <vt:lpstr>What do I need to code?</vt:lpstr>
      <vt:lpstr>How will this work?</vt:lpstr>
      <vt:lpstr>Getting Started</vt:lpstr>
      <vt:lpstr>Creating a New LaTeX File</vt:lpstr>
      <vt:lpstr>Creating a New LaTeX File</vt:lpstr>
      <vt:lpstr>Resume/CV Options</vt:lpstr>
      <vt:lpstr>The Resume Class res.cls</vt:lpstr>
      <vt:lpstr>Uploading res.cls</vt:lpstr>
      <vt:lpstr>Create a New Resume</vt:lpstr>
      <vt:lpstr>Lists / Bullet Points</vt:lpstr>
      <vt:lpstr>Making Lists Better</vt:lpstr>
      <vt:lpstr>Adding Positions</vt:lpstr>
      <vt:lpstr>Finding a Style</vt:lpstr>
      <vt:lpstr>Other CV Styles</vt:lpstr>
      <vt:lpstr>Learning More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Boyd</dc:creator>
  <cp:lastModifiedBy>Christopher Varney</cp:lastModifiedBy>
  <cp:revision>52</cp:revision>
  <cp:lastPrinted>2018-11-15T18:08:49Z</cp:lastPrinted>
  <dcterms:created xsi:type="dcterms:W3CDTF">2011-10-13T14:42:57Z</dcterms:created>
  <dcterms:modified xsi:type="dcterms:W3CDTF">2018-11-15T18:13:17Z</dcterms:modified>
</cp:coreProperties>
</file>